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53" r:id="rId2"/>
  </p:sldMasterIdLst>
  <p:sldIdLst>
    <p:sldId id="257" r:id="rId3"/>
    <p:sldId id="258" r:id="rId4"/>
    <p:sldId id="260" r:id="rId5"/>
    <p:sldId id="261" r:id="rId6"/>
    <p:sldId id="262" r:id="rId7"/>
    <p:sldId id="263" r:id="rId8"/>
    <p:sldId id="284" r:id="rId9"/>
    <p:sldId id="264" r:id="rId10"/>
    <p:sldId id="333" r:id="rId11"/>
    <p:sldId id="265" r:id="rId12"/>
    <p:sldId id="266" r:id="rId13"/>
    <p:sldId id="287" r:id="rId14"/>
    <p:sldId id="267" r:id="rId15"/>
    <p:sldId id="334" r:id="rId16"/>
    <p:sldId id="335" r:id="rId17"/>
    <p:sldId id="276" r:id="rId18"/>
    <p:sldId id="270" r:id="rId19"/>
    <p:sldId id="280" r:id="rId20"/>
    <p:sldId id="281" r:id="rId21"/>
    <p:sldId id="310" r:id="rId22"/>
    <p:sldId id="314" r:id="rId23"/>
    <p:sldId id="316" r:id="rId24"/>
    <p:sldId id="332" r:id="rId25"/>
    <p:sldId id="315" r:id="rId26"/>
    <p:sldId id="311" r:id="rId27"/>
    <p:sldId id="319" r:id="rId28"/>
    <p:sldId id="312" r:id="rId29"/>
    <p:sldId id="290" r:id="rId30"/>
    <p:sldId id="292" r:id="rId31"/>
    <p:sldId id="327" r:id="rId32"/>
    <p:sldId id="331" r:id="rId33"/>
    <p:sldId id="295" r:id="rId34"/>
    <p:sldId id="296" r:id="rId3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08000"/>
    <a:srgbClr val="990000"/>
    <a:srgbClr val="993366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2594" autoAdjust="0"/>
    <p:restoredTop sz="90799" autoAdjust="0"/>
  </p:normalViewPr>
  <p:slideViewPr>
    <p:cSldViewPr>
      <p:cViewPr>
        <p:scale>
          <a:sx n="60" d="100"/>
          <a:sy n="60" d="100"/>
        </p:scale>
        <p:origin x="-798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0" y="0"/>
            <a:chExt cx="5759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910" cy="4320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accent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6" name="Group 4"/>
            <p:cNvGrpSpPr>
              <a:grpSpLocks/>
            </p:cNvGrpSpPr>
            <p:nvPr/>
          </p:nvGrpSpPr>
          <p:grpSpPr bwMode="auto">
            <a:xfrm>
              <a:off x="381" y="2280"/>
              <a:ext cx="5369" cy="48"/>
              <a:chOff x="381" y="2280"/>
              <a:chExt cx="5369" cy="48"/>
            </a:xfrm>
          </p:grpSpPr>
          <p:sp>
            <p:nvSpPr>
              <p:cNvPr id="8" name="Line 5"/>
              <p:cNvSpPr>
                <a:spLocks noChangeShapeType="1"/>
              </p:cNvSpPr>
              <p:nvPr/>
            </p:nvSpPr>
            <p:spPr bwMode="auto">
              <a:xfrm>
                <a:off x="381" y="2328"/>
                <a:ext cx="5369" cy="0"/>
              </a:xfrm>
              <a:prstGeom prst="line">
                <a:avLst/>
              </a:prstGeom>
              <a:noFill/>
              <a:ln w="25400" cap="sq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9" name="Line 6"/>
              <p:cNvSpPr>
                <a:spLocks noChangeShapeType="1"/>
              </p:cNvSpPr>
              <p:nvPr/>
            </p:nvSpPr>
            <p:spPr bwMode="auto">
              <a:xfrm>
                <a:off x="381" y="2280"/>
                <a:ext cx="5369" cy="0"/>
              </a:xfrm>
              <a:prstGeom prst="line">
                <a:avLst/>
              </a:prstGeom>
              <a:noFill/>
              <a:ln w="76200" cap="sq">
                <a:solidFill>
                  <a:schemeClr val="hlink"/>
                </a:solidFill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384" y="960"/>
              <a:ext cx="5375" cy="384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5128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10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01B37-CD3C-4176-AB41-90AAB573E8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F37CCC-A88E-474A-ACAF-E5D1BB619D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4188" y="266700"/>
            <a:ext cx="2081212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0550" y="266700"/>
            <a:ext cx="6091238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407B47-973A-49C1-992F-4717460E96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B5068-30BD-4E50-A800-A741EFF5E5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76115-9470-48B7-9ABA-48375B5520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50E9CB-D726-4C59-85CD-6F5AB62341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1903EC-C096-4949-A6B2-A9FEFF0671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8E01AC-1141-4DC8-B83F-EC8A742EF0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2B773-C2E5-4B78-8609-DF0CBF32DB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316805-E0E3-4224-9BE5-8E78BFC1AA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AE260C-30B8-4F88-938F-59FBA0ADAD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6A3833-AB5E-460E-8E65-D00176F38C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43F464-1A0F-4965-ADDB-539D7CD86B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DABFBE-107A-4A45-98C0-846776F488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6476A-56F0-4DFD-AB20-3BB3ECA2D4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2EA822-F546-4A2D-946A-DD151C9848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790700"/>
            <a:ext cx="3810000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790700"/>
            <a:ext cx="3810000" cy="4381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3E7A4-7BB6-4B83-9C16-5B5EC9A9F4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A850A-CA19-4234-B030-CA678FB120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BA1AC3-DCD7-4DB8-8A46-69765B23F2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5CE190-8D7D-48C4-AED7-01A01F3AA8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442EE7-ED97-48FF-87C1-39054C35B9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002984-2B7E-45AE-875E-248071A9E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1444625" cy="6858000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kumimoji="1" lang="en-US" sz="2400"/>
          </a:p>
        </p:txBody>
      </p:sp>
      <p:grpSp>
        <p:nvGrpSpPr>
          <p:cNvPr id="1027" name="Group 3"/>
          <p:cNvGrpSpPr>
            <a:grpSpLocks/>
          </p:cNvGrpSpPr>
          <p:nvPr/>
        </p:nvGrpSpPr>
        <p:grpSpPr bwMode="auto">
          <a:xfrm>
            <a:off x="620713" y="1447800"/>
            <a:ext cx="8523287" cy="76200"/>
            <a:chOff x="381" y="888"/>
            <a:chExt cx="5369" cy="48"/>
          </a:xfrm>
        </p:grpSpPr>
        <p:sp>
          <p:nvSpPr>
            <p:cNvPr id="4100" name="Line 4"/>
            <p:cNvSpPr>
              <a:spLocks noChangeShapeType="1"/>
            </p:cNvSpPr>
            <p:nvPr/>
          </p:nvSpPr>
          <p:spPr bwMode="auto">
            <a:xfrm>
              <a:off x="381" y="936"/>
              <a:ext cx="5369" cy="0"/>
            </a:xfrm>
            <a:prstGeom prst="line">
              <a:avLst/>
            </a:prstGeom>
            <a:noFill/>
            <a:ln w="254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101" name="Line 5"/>
            <p:cNvSpPr>
              <a:spLocks noChangeShapeType="1"/>
            </p:cNvSpPr>
            <p:nvPr/>
          </p:nvSpPr>
          <p:spPr bwMode="auto">
            <a:xfrm>
              <a:off x="381" y="888"/>
              <a:ext cx="5369" cy="0"/>
            </a:xfrm>
            <a:prstGeom prst="line">
              <a:avLst/>
            </a:prstGeom>
            <a:noFill/>
            <a:ln w="76200" cap="sq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10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590550" y="266700"/>
            <a:ext cx="832485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790700"/>
            <a:ext cx="7772400" cy="438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5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72F35EC-DB05-41D6-8348-DC29961A48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20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v"/>
        <a:defRPr sz="3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1A29934-70A4-4B4F-B94C-8C534E76AD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905000"/>
            <a:ext cx="8686800" cy="1905000"/>
          </a:xfrm>
        </p:spPr>
        <p:txBody>
          <a:bodyPr/>
          <a:lstStyle/>
          <a:p>
            <a:pPr eaLnBrk="1" hangingPunct="1">
              <a:lnSpc>
                <a:spcPct val="85000"/>
              </a:lnSpc>
              <a:defRPr/>
            </a:pPr>
            <a:r>
              <a:rPr lang="en-US" b="1" smtClean="0">
                <a:solidFill>
                  <a:schemeClr val="tx1"/>
                </a:solidFill>
              </a:rPr>
              <a:t>SKALA USAHA DAN IMPLIKASINYA</a:t>
            </a:r>
            <a:endParaRPr lang="en-US" sz="6600" b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505200" y="152400"/>
            <a:ext cx="6096000" cy="11049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smtClean="0"/>
              <a:t>Lanjutan Macam-Macam Kemungkinan Bentuk Kurva LRAC</a:t>
            </a:r>
          </a:p>
        </p:txBody>
      </p:sp>
      <p:sp>
        <p:nvSpPr>
          <p:cNvPr id="12296" name="Rectangle 13"/>
          <p:cNvSpPr>
            <a:spLocks noChangeArrowheads="1"/>
          </p:cNvSpPr>
          <p:nvPr/>
        </p:nvSpPr>
        <p:spPr bwMode="auto">
          <a:xfrm>
            <a:off x="3692525" y="502920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Y</a:t>
            </a:r>
          </a:p>
        </p:txBody>
      </p:sp>
      <p:sp>
        <p:nvSpPr>
          <p:cNvPr id="12297" name="Line 14"/>
          <p:cNvSpPr>
            <a:spLocks noChangeShapeType="1"/>
          </p:cNvSpPr>
          <p:nvPr/>
        </p:nvSpPr>
        <p:spPr bwMode="auto">
          <a:xfrm>
            <a:off x="1412875" y="33528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8" name="Line 15"/>
          <p:cNvSpPr>
            <a:spLocks noChangeShapeType="1"/>
          </p:cNvSpPr>
          <p:nvPr/>
        </p:nvSpPr>
        <p:spPr bwMode="auto">
          <a:xfrm>
            <a:off x="1412875" y="53340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299" name="Arc 16"/>
          <p:cNvSpPr>
            <a:spLocks/>
          </p:cNvSpPr>
          <p:nvPr/>
        </p:nvSpPr>
        <p:spPr bwMode="auto">
          <a:xfrm flipH="1" flipV="1">
            <a:off x="1565275" y="3581400"/>
            <a:ext cx="2057400" cy="1371600"/>
          </a:xfrm>
          <a:custGeom>
            <a:avLst/>
            <a:gdLst>
              <a:gd name="T0" fmla="*/ 0 w 21600"/>
              <a:gd name="T1" fmla="*/ 0 h 21600"/>
              <a:gd name="T2" fmla="*/ 195967327 w 21600"/>
              <a:gd name="T3" fmla="*/ 87096600 h 21600"/>
              <a:gd name="T4" fmla="*/ 0 w 21600"/>
              <a:gd name="T5" fmla="*/ 87096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300" name="Rectangle 17"/>
          <p:cNvSpPr>
            <a:spLocks noChangeArrowheads="1"/>
          </p:cNvSpPr>
          <p:nvPr/>
        </p:nvSpPr>
        <p:spPr bwMode="auto">
          <a:xfrm>
            <a:off x="3276600" y="4419600"/>
            <a:ext cx="175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LRAC</a:t>
            </a:r>
          </a:p>
        </p:txBody>
      </p:sp>
      <p:sp>
        <p:nvSpPr>
          <p:cNvPr id="12301" name="Rectangle 18"/>
          <p:cNvSpPr>
            <a:spLocks noChangeArrowheads="1"/>
          </p:cNvSpPr>
          <p:nvPr/>
        </p:nvSpPr>
        <p:spPr bwMode="auto">
          <a:xfrm>
            <a:off x="1219200" y="28956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$</a:t>
            </a:r>
          </a:p>
        </p:txBody>
      </p:sp>
      <p:sp>
        <p:nvSpPr>
          <p:cNvPr id="12302" name="Rectangle 23"/>
          <p:cNvSpPr>
            <a:spLocks noChangeArrowheads="1"/>
          </p:cNvSpPr>
          <p:nvPr/>
        </p:nvSpPr>
        <p:spPr bwMode="auto">
          <a:xfrm>
            <a:off x="1295400" y="2438400"/>
            <a:ext cx="3733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INCREASING RETURN</a:t>
            </a:r>
          </a:p>
          <a:p>
            <a:pPr algn="ctr"/>
            <a:r>
              <a:rPr lang="en-US" sz="1800"/>
              <a:t> TO SIZE</a:t>
            </a:r>
            <a:r>
              <a:rPr lang="en-US" sz="1600"/>
              <a:t>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5029200" y="2438400"/>
            <a:ext cx="3581400" cy="321626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900" b="1" dirty="0" err="1" smtClean="0">
                <a:latin typeface="Garamond" pitchFamily="18" charset="0"/>
              </a:rPr>
              <a:t>Keterangan</a:t>
            </a:r>
            <a:r>
              <a:rPr lang="en-US" sz="2900" b="1" dirty="0" smtClean="0">
                <a:latin typeface="Garamond" pitchFamily="18" charset="0"/>
              </a:rPr>
              <a:t> 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900" dirty="0" err="1" smtClean="0">
                <a:latin typeface="Garamond" pitchFamily="18" charset="0"/>
              </a:rPr>
              <a:t>Biaya</a:t>
            </a:r>
            <a:r>
              <a:rPr lang="en-US" sz="2900" dirty="0" smtClean="0">
                <a:latin typeface="Garamond" pitchFamily="18" charset="0"/>
              </a:rPr>
              <a:t> yang </a:t>
            </a:r>
            <a:r>
              <a:rPr lang="en-US" sz="2900" dirty="0" err="1" smtClean="0">
                <a:latin typeface="Garamond" pitchFamily="18" charset="0"/>
              </a:rPr>
              <a:t>dikelurkan</a:t>
            </a:r>
            <a:r>
              <a:rPr lang="en-US" sz="2900" dirty="0" smtClean="0">
                <a:latin typeface="Garamond" pitchFamily="18" charset="0"/>
              </a:rPr>
              <a:t> </a:t>
            </a:r>
            <a:r>
              <a:rPr lang="en-US" sz="2900" dirty="0" err="1" smtClean="0">
                <a:latin typeface="Garamond" pitchFamily="18" charset="0"/>
              </a:rPr>
              <a:t>perusahaan</a:t>
            </a:r>
            <a:r>
              <a:rPr lang="en-US" sz="2900" dirty="0" smtClean="0">
                <a:latin typeface="Garamond" pitchFamily="18" charset="0"/>
              </a:rPr>
              <a:t> </a:t>
            </a:r>
            <a:r>
              <a:rPr lang="en-US" sz="2900" dirty="0" err="1" smtClean="0">
                <a:latin typeface="Garamond" pitchFamily="18" charset="0"/>
              </a:rPr>
              <a:t>semakin</a:t>
            </a:r>
            <a:r>
              <a:rPr lang="en-US" sz="2900" dirty="0" smtClean="0">
                <a:latin typeface="Garamond" pitchFamily="18" charset="0"/>
              </a:rPr>
              <a:t> </a:t>
            </a:r>
            <a:r>
              <a:rPr lang="en-US" sz="2900" dirty="0" err="1" smtClean="0">
                <a:latin typeface="Garamond" pitchFamily="18" charset="0"/>
              </a:rPr>
              <a:t>menurun</a:t>
            </a:r>
            <a:r>
              <a:rPr lang="en-US" sz="2900" dirty="0" smtClean="0">
                <a:latin typeface="Garamond" pitchFamily="18" charset="0"/>
              </a:rPr>
              <a:t>, </a:t>
            </a:r>
            <a:r>
              <a:rPr lang="en-US" sz="2900" dirty="0" err="1" smtClean="0">
                <a:latin typeface="Garamond" pitchFamily="18" charset="0"/>
              </a:rPr>
              <a:t>dengan</a:t>
            </a:r>
            <a:r>
              <a:rPr lang="en-US" sz="2900" dirty="0" smtClean="0">
                <a:latin typeface="Garamond" pitchFamily="18" charset="0"/>
              </a:rPr>
              <a:t> </a:t>
            </a:r>
            <a:r>
              <a:rPr lang="en-US" sz="2900" dirty="0" err="1" smtClean="0">
                <a:latin typeface="Garamond" pitchFamily="18" charset="0"/>
              </a:rPr>
              <a:t>semakin</a:t>
            </a:r>
            <a:r>
              <a:rPr lang="en-US" sz="2900" dirty="0" smtClean="0">
                <a:latin typeface="Garamond" pitchFamily="18" charset="0"/>
              </a:rPr>
              <a:t> </a:t>
            </a:r>
            <a:r>
              <a:rPr lang="en-US" sz="2900" dirty="0" err="1" smtClean="0">
                <a:latin typeface="Garamond" pitchFamily="18" charset="0"/>
              </a:rPr>
              <a:t>meningkatnya</a:t>
            </a:r>
            <a:r>
              <a:rPr lang="en-US" sz="2900" dirty="0" smtClean="0">
                <a:latin typeface="Garamond" pitchFamily="18" charset="0"/>
              </a:rPr>
              <a:t> </a:t>
            </a:r>
            <a:r>
              <a:rPr lang="en-US" sz="2900" dirty="0" err="1" smtClean="0">
                <a:latin typeface="Garamond" pitchFamily="18" charset="0"/>
              </a:rPr>
              <a:t>jumlah</a:t>
            </a:r>
            <a:r>
              <a:rPr lang="en-US" sz="2900" dirty="0" smtClean="0">
                <a:latin typeface="Garamond" pitchFamily="18" charset="0"/>
              </a:rPr>
              <a:t> output yang </a:t>
            </a:r>
            <a:r>
              <a:rPr lang="en-US" sz="2900" dirty="0" err="1" smtClean="0">
                <a:latin typeface="Garamond" pitchFamily="18" charset="0"/>
              </a:rPr>
              <a:t>dihasilkan</a:t>
            </a:r>
            <a:endParaRPr lang="en-US" sz="2900" dirty="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819150" y="257175"/>
            <a:ext cx="8324850" cy="11049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600" b="1" smtClean="0"/>
              <a:t>Hubungan antara Kurva Biaya </a:t>
            </a:r>
            <a:br>
              <a:rPr lang="en-US" sz="3600" b="1" smtClean="0"/>
            </a:br>
            <a:r>
              <a:rPr lang="en-US" sz="3600" b="1" smtClean="0"/>
              <a:t>Jangka Panjang dan Jangka Pendek</a:t>
            </a:r>
            <a:endParaRPr lang="en-US" sz="4800" b="1" smtClean="0"/>
          </a:p>
        </p:txBody>
      </p:sp>
      <p:sp>
        <p:nvSpPr>
          <p:cNvPr id="15363" name="Line 5"/>
          <p:cNvSpPr>
            <a:spLocks noChangeShapeType="1"/>
          </p:cNvSpPr>
          <p:nvPr/>
        </p:nvSpPr>
        <p:spPr bwMode="auto">
          <a:xfrm>
            <a:off x="1981200" y="18288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4" name="Line 6"/>
          <p:cNvSpPr>
            <a:spLocks noChangeShapeType="1"/>
          </p:cNvSpPr>
          <p:nvPr/>
        </p:nvSpPr>
        <p:spPr bwMode="auto">
          <a:xfrm>
            <a:off x="1981200" y="54864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5" name="Line 7"/>
          <p:cNvSpPr>
            <a:spLocks noChangeShapeType="1"/>
          </p:cNvSpPr>
          <p:nvPr/>
        </p:nvSpPr>
        <p:spPr bwMode="auto">
          <a:xfrm>
            <a:off x="1981200" y="3886200"/>
            <a:ext cx="13716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6" name="Line 8"/>
          <p:cNvSpPr>
            <a:spLocks noChangeShapeType="1"/>
          </p:cNvSpPr>
          <p:nvPr/>
        </p:nvSpPr>
        <p:spPr bwMode="auto">
          <a:xfrm>
            <a:off x="1981200" y="2971800"/>
            <a:ext cx="228600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7" name="Line 9"/>
          <p:cNvSpPr>
            <a:spLocks noChangeShapeType="1"/>
          </p:cNvSpPr>
          <p:nvPr/>
        </p:nvSpPr>
        <p:spPr bwMode="auto">
          <a:xfrm>
            <a:off x="1981200" y="2209800"/>
            <a:ext cx="320040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Arc 10"/>
          <p:cNvSpPr>
            <a:spLocks/>
          </p:cNvSpPr>
          <p:nvPr/>
        </p:nvSpPr>
        <p:spPr bwMode="auto">
          <a:xfrm flipH="1" flipV="1">
            <a:off x="2590800" y="3048000"/>
            <a:ext cx="2057400" cy="1752600"/>
          </a:xfrm>
          <a:custGeom>
            <a:avLst/>
            <a:gdLst>
              <a:gd name="T0" fmla="*/ 0 w 21600"/>
              <a:gd name="T1" fmla="*/ 0 h 21600"/>
              <a:gd name="T2" fmla="*/ 195967327 w 21600"/>
              <a:gd name="T3" fmla="*/ 142204006 h 21600"/>
              <a:gd name="T4" fmla="*/ 0 w 21600"/>
              <a:gd name="T5" fmla="*/ 14220400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Arc 11"/>
          <p:cNvSpPr>
            <a:spLocks/>
          </p:cNvSpPr>
          <p:nvPr/>
        </p:nvSpPr>
        <p:spPr bwMode="auto">
          <a:xfrm flipH="1" flipV="1">
            <a:off x="3200400" y="2497138"/>
            <a:ext cx="2057400" cy="2074862"/>
          </a:xfrm>
          <a:custGeom>
            <a:avLst/>
            <a:gdLst>
              <a:gd name="T0" fmla="*/ 0 w 21600"/>
              <a:gd name="T1" fmla="*/ 0 h 25565"/>
              <a:gd name="T2" fmla="*/ 192637674 w 21600"/>
              <a:gd name="T3" fmla="*/ 168396325 h 25565"/>
              <a:gd name="T4" fmla="*/ 0 w 21600"/>
              <a:gd name="T5" fmla="*/ 142278962 h 25565"/>
              <a:gd name="T6" fmla="*/ 0 60000 65536"/>
              <a:gd name="T7" fmla="*/ 0 60000 65536"/>
              <a:gd name="T8" fmla="*/ 0 60000 65536"/>
              <a:gd name="T9" fmla="*/ 0 w 21600"/>
              <a:gd name="T10" fmla="*/ 0 h 25565"/>
              <a:gd name="T11" fmla="*/ 21600 w 21600"/>
              <a:gd name="T12" fmla="*/ 25565 h 25565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5565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930"/>
                  <a:pt x="21477" y="24257"/>
                  <a:pt x="21232" y="25564"/>
                </a:cubicBezTo>
              </a:path>
              <a:path w="21600" h="25565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22930"/>
                  <a:pt x="21477" y="24257"/>
                  <a:pt x="21232" y="25564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Arc 12"/>
          <p:cNvSpPr>
            <a:spLocks/>
          </p:cNvSpPr>
          <p:nvPr/>
        </p:nvSpPr>
        <p:spPr bwMode="auto">
          <a:xfrm flipH="1" flipV="1">
            <a:off x="2209800" y="3505200"/>
            <a:ext cx="2057400" cy="1752600"/>
          </a:xfrm>
          <a:custGeom>
            <a:avLst/>
            <a:gdLst>
              <a:gd name="T0" fmla="*/ 0 w 21600"/>
              <a:gd name="T1" fmla="*/ 0 h 21600"/>
              <a:gd name="T2" fmla="*/ 195967327 w 21600"/>
              <a:gd name="T3" fmla="*/ 142204006 h 21600"/>
              <a:gd name="T4" fmla="*/ 0 w 21600"/>
              <a:gd name="T5" fmla="*/ 14220400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71" name="Rectangle 15"/>
          <p:cNvSpPr>
            <a:spLocks noChangeArrowheads="1"/>
          </p:cNvSpPr>
          <p:nvPr/>
        </p:nvSpPr>
        <p:spPr bwMode="auto">
          <a:xfrm>
            <a:off x="1752600" y="13716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X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15372" name="Rectangle 16"/>
          <p:cNvSpPr>
            <a:spLocks noChangeArrowheads="1"/>
          </p:cNvSpPr>
          <p:nvPr/>
        </p:nvSpPr>
        <p:spPr bwMode="auto">
          <a:xfrm>
            <a:off x="6324600" y="51816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X</a:t>
            </a:r>
            <a:r>
              <a:rPr lang="en-US" sz="1800" baseline="-25000"/>
              <a:t>2</a:t>
            </a:r>
            <a:endParaRPr lang="en-US" sz="1800"/>
          </a:p>
        </p:txBody>
      </p:sp>
      <p:sp>
        <p:nvSpPr>
          <p:cNvPr id="15373" name="Line 17"/>
          <p:cNvSpPr>
            <a:spLocks noChangeShapeType="1"/>
          </p:cNvSpPr>
          <p:nvPr/>
        </p:nvSpPr>
        <p:spPr bwMode="auto">
          <a:xfrm flipV="1">
            <a:off x="1981200" y="2819400"/>
            <a:ext cx="266700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74" name="Rectangle 18"/>
          <p:cNvSpPr>
            <a:spLocks noChangeArrowheads="1"/>
          </p:cNvSpPr>
          <p:nvPr/>
        </p:nvSpPr>
        <p:spPr bwMode="auto">
          <a:xfrm>
            <a:off x="2438400" y="42672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C</a:t>
            </a:r>
          </a:p>
        </p:txBody>
      </p:sp>
      <p:sp>
        <p:nvSpPr>
          <p:cNvPr id="15375" name="Rectangle 19"/>
          <p:cNvSpPr>
            <a:spLocks noChangeArrowheads="1"/>
          </p:cNvSpPr>
          <p:nvPr/>
        </p:nvSpPr>
        <p:spPr bwMode="auto">
          <a:xfrm>
            <a:off x="2895600" y="38862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A</a:t>
            </a:r>
          </a:p>
        </p:txBody>
      </p:sp>
      <p:sp>
        <p:nvSpPr>
          <p:cNvPr id="15376" name="Rectangle 20"/>
          <p:cNvSpPr>
            <a:spLocks noChangeArrowheads="1"/>
          </p:cNvSpPr>
          <p:nvPr/>
        </p:nvSpPr>
        <p:spPr bwMode="auto">
          <a:xfrm>
            <a:off x="2971800" y="45720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D</a:t>
            </a:r>
          </a:p>
        </p:txBody>
      </p:sp>
      <p:sp>
        <p:nvSpPr>
          <p:cNvPr id="15377" name="Rectangle 22"/>
          <p:cNvSpPr>
            <a:spLocks noChangeArrowheads="1"/>
          </p:cNvSpPr>
          <p:nvPr/>
        </p:nvSpPr>
        <p:spPr bwMode="auto">
          <a:xfrm>
            <a:off x="5257800" y="43434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Y</a:t>
            </a:r>
            <a:r>
              <a:rPr lang="en-US" sz="1800" baseline="-25000"/>
              <a:t>3</a:t>
            </a:r>
            <a:endParaRPr lang="en-US" sz="1800"/>
          </a:p>
        </p:txBody>
      </p:sp>
      <p:sp>
        <p:nvSpPr>
          <p:cNvPr id="15378" name="Rectangle 23"/>
          <p:cNvSpPr>
            <a:spLocks noChangeArrowheads="1"/>
          </p:cNvSpPr>
          <p:nvPr/>
        </p:nvSpPr>
        <p:spPr bwMode="auto">
          <a:xfrm>
            <a:off x="4572000" y="45720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Y</a:t>
            </a:r>
            <a:r>
              <a:rPr lang="en-US" sz="1800" baseline="-25000"/>
              <a:t>2</a:t>
            </a:r>
            <a:endParaRPr lang="en-US" sz="1800"/>
          </a:p>
        </p:txBody>
      </p:sp>
      <p:sp>
        <p:nvSpPr>
          <p:cNvPr id="15379" name="Rectangle 24"/>
          <p:cNvSpPr>
            <a:spLocks noChangeArrowheads="1"/>
          </p:cNvSpPr>
          <p:nvPr/>
        </p:nvSpPr>
        <p:spPr bwMode="auto">
          <a:xfrm>
            <a:off x="4191000" y="50292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Y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15380" name="Rectangle 25"/>
          <p:cNvSpPr>
            <a:spLocks noChangeArrowheads="1"/>
          </p:cNvSpPr>
          <p:nvPr/>
        </p:nvSpPr>
        <p:spPr bwMode="auto">
          <a:xfrm>
            <a:off x="3962400" y="2286000"/>
            <a:ext cx="304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i="1"/>
              <a:t>Expansion Path</a:t>
            </a:r>
            <a:r>
              <a:rPr lang="en-US" sz="1800"/>
              <a:t> </a:t>
            </a:r>
          </a:p>
        </p:txBody>
      </p:sp>
      <p:sp>
        <p:nvSpPr>
          <p:cNvPr id="15381" name="Line 26"/>
          <p:cNvSpPr>
            <a:spLocks noChangeShapeType="1"/>
          </p:cNvSpPr>
          <p:nvPr/>
        </p:nvSpPr>
        <p:spPr bwMode="auto">
          <a:xfrm>
            <a:off x="1981200" y="18288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2" name="Line 27"/>
          <p:cNvSpPr>
            <a:spLocks noChangeShapeType="1"/>
          </p:cNvSpPr>
          <p:nvPr/>
        </p:nvSpPr>
        <p:spPr bwMode="auto">
          <a:xfrm>
            <a:off x="1981200" y="54864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4800600" y="1752600"/>
            <a:ext cx="43434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lIns="92075" tIns="46038" rIns="92075" bIns="46038" anchor="b"/>
          <a:lstStyle/>
          <a:p>
            <a:pPr algn="ctr">
              <a:lnSpc>
                <a:spcPct val="80000"/>
              </a:lnSpc>
              <a:defRPr/>
            </a:pPr>
            <a:endParaRPr lang="en-US" sz="2400">
              <a:solidFill>
                <a:schemeClr val="tx2"/>
              </a:solidFill>
              <a:latin typeface="Trebuchet MS" pitchFamily="34" charset="0"/>
            </a:endParaRPr>
          </a:p>
        </p:txBody>
      </p:sp>
      <p:sp>
        <p:nvSpPr>
          <p:cNvPr id="15384" name="Line 29"/>
          <p:cNvSpPr>
            <a:spLocks noChangeShapeType="1"/>
          </p:cNvSpPr>
          <p:nvPr/>
        </p:nvSpPr>
        <p:spPr bwMode="auto">
          <a:xfrm>
            <a:off x="3181350" y="28194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5" name="Rectangle 30"/>
          <p:cNvSpPr>
            <a:spLocks noChangeArrowheads="1"/>
          </p:cNvSpPr>
          <p:nvPr/>
        </p:nvSpPr>
        <p:spPr bwMode="auto">
          <a:xfrm>
            <a:off x="3295650" y="34290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E</a:t>
            </a:r>
          </a:p>
        </p:txBody>
      </p:sp>
      <p:sp>
        <p:nvSpPr>
          <p:cNvPr id="15386" name="Rectangle 33"/>
          <p:cNvSpPr>
            <a:spLocks noChangeArrowheads="1"/>
          </p:cNvSpPr>
          <p:nvPr/>
        </p:nvSpPr>
        <p:spPr bwMode="auto">
          <a:xfrm>
            <a:off x="3009900" y="27051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B</a:t>
            </a:r>
          </a:p>
        </p:txBody>
      </p:sp>
      <p:sp>
        <p:nvSpPr>
          <p:cNvPr id="15387" name="Line 38"/>
          <p:cNvSpPr>
            <a:spLocks noChangeShapeType="1"/>
          </p:cNvSpPr>
          <p:nvPr/>
        </p:nvSpPr>
        <p:spPr bwMode="auto">
          <a:xfrm>
            <a:off x="1981200" y="29718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" name="Line 39"/>
          <p:cNvSpPr>
            <a:spLocks noChangeShapeType="1"/>
          </p:cNvSpPr>
          <p:nvPr/>
        </p:nvSpPr>
        <p:spPr bwMode="auto">
          <a:xfrm>
            <a:off x="1981200" y="4953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89" name="Line 40"/>
          <p:cNvSpPr>
            <a:spLocks noChangeShapeType="1"/>
          </p:cNvSpPr>
          <p:nvPr/>
        </p:nvSpPr>
        <p:spPr bwMode="auto">
          <a:xfrm>
            <a:off x="1981200" y="41910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90" name="Rectangle 41"/>
          <p:cNvSpPr>
            <a:spLocks noChangeArrowheads="1"/>
          </p:cNvSpPr>
          <p:nvPr/>
        </p:nvSpPr>
        <p:spPr bwMode="auto">
          <a:xfrm>
            <a:off x="2971800" y="54864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X</a:t>
            </a:r>
            <a:r>
              <a:rPr lang="en-US" sz="1800" baseline="-25000"/>
              <a:t>2</a:t>
            </a:r>
            <a:endParaRPr lang="en-US" sz="1800"/>
          </a:p>
        </p:txBody>
      </p:sp>
      <p:sp>
        <p:nvSpPr>
          <p:cNvPr id="15391" name="Rectangle 42"/>
          <p:cNvSpPr>
            <a:spLocks noChangeArrowheads="1"/>
          </p:cNvSpPr>
          <p:nvPr/>
        </p:nvSpPr>
        <p:spPr bwMode="auto">
          <a:xfrm>
            <a:off x="1447800" y="47244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G</a:t>
            </a:r>
          </a:p>
        </p:txBody>
      </p:sp>
      <p:sp>
        <p:nvSpPr>
          <p:cNvPr id="15392" name="Rectangle 43"/>
          <p:cNvSpPr>
            <a:spLocks noChangeArrowheads="1"/>
          </p:cNvSpPr>
          <p:nvPr/>
        </p:nvSpPr>
        <p:spPr bwMode="auto">
          <a:xfrm>
            <a:off x="1447800" y="28194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H</a:t>
            </a:r>
          </a:p>
        </p:txBody>
      </p:sp>
      <p:sp>
        <p:nvSpPr>
          <p:cNvPr id="15393" name="Rectangle 44"/>
          <p:cNvSpPr>
            <a:spLocks noChangeArrowheads="1"/>
          </p:cNvSpPr>
          <p:nvPr/>
        </p:nvSpPr>
        <p:spPr bwMode="auto">
          <a:xfrm>
            <a:off x="1447800" y="38862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F</a:t>
            </a:r>
          </a:p>
        </p:txBody>
      </p:sp>
      <p:sp>
        <p:nvSpPr>
          <p:cNvPr id="15394" name="Rectangle 45"/>
          <p:cNvSpPr>
            <a:spLocks noChangeArrowheads="1"/>
          </p:cNvSpPr>
          <p:nvPr/>
        </p:nvSpPr>
        <p:spPr bwMode="auto">
          <a:xfrm>
            <a:off x="1447800" y="52578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590550" y="762000"/>
            <a:ext cx="8324850" cy="609600"/>
          </a:xfrm>
        </p:spPr>
        <p:txBody>
          <a:bodyPr/>
          <a:lstStyle/>
          <a:p>
            <a:pPr eaLnBrk="1" hangingPunct="1">
              <a:defRPr/>
            </a:pPr>
            <a:r>
              <a:rPr lang="en-US" sz="3200" b="1" dirty="0" err="1" smtClean="0"/>
              <a:t>Keterangan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Gambar</a:t>
            </a:r>
            <a:r>
              <a:rPr lang="en-US" sz="3200" b="1" dirty="0" smtClean="0"/>
              <a:t> :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err="1" smtClean="0">
                <a:latin typeface="Garamond" pitchFamily="18" charset="0"/>
              </a:rPr>
              <a:t>Titik</a:t>
            </a:r>
            <a:r>
              <a:rPr lang="en-US" sz="2800" dirty="0" smtClean="0">
                <a:latin typeface="Garamond" pitchFamily="18" charset="0"/>
              </a:rPr>
              <a:t> C, A </a:t>
            </a:r>
            <a:r>
              <a:rPr lang="en-US" sz="2800" dirty="0" err="1" smtClean="0">
                <a:latin typeface="Garamond" pitchFamily="18" charset="0"/>
              </a:rPr>
              <a:t>dan</a:t>
            </a:r>
            <a:r>
              <a:rPr lang="en-US" sz="2800" dirty="0" smtClean="0">
                <a:latin typeface="Garamond" pitchFamily="18" charset="0"/>
              </a:rPr>
              <a:t> E </a:t>
            </a:r>
            <a:r>
              <a:rPr lang="en-US" sz="2800" dirty="0" err="1" smtClean="0">
                <a:latin typeface="Garamond" pitchFamily="18" charset="0"/>
              </a:rPr>
              <a:t>menunjukkan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kombinasi</a:t>
            </a:r>
            <a:r>
              <a:rPr lang="en-US" sz="2800" dirty="0" smtClean="0">
                <a:latin typeface="Garamond" pitchFamily="18" charset="0"/>
              </a:rPr>
              <a:t> input-input yang </a:t>
            </a:r>
            <a:r>
              <a:rPr lang="en-US" sz="2800" dirty="0" err="1" smtClean="0">
                <a:latin typeface="Garamond" pitchFamily="18" charset="0"/>
              </a:rPr>
              <a:t>meminimalisasi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biaya</a:t>
            </a:r>
            <a:endParaRPr lang="en-US" sz="2800" dirty="0" smtClean="0">
              <a:latin typeface="Garamond" pitchFamily="18" charset="0"/>
            </a:endParaRPr>
          </a:p>
          <a:p>
            <a:pPr eaLnBrk="1" hangingPunct="1"/>
            <a:r>
              <a:rPr lang="en-US" sz="2800" dirty="0" err="1" smtClean="0">
                <a:latin typeface="Garamond" pitchFamily="18" charset="0"/>
              </a:rPr>
              <a:t>Titik</a:t>
            </a:r>
            <a:r>
              <a:rPr lang="en-US" sz="2800" dirty="0" smtClean="0">
                <a:latin typeface="Garamond" pitchFamily="18" charset="0"/>
              </a:rPr>
              <a:t> D </a:t>
            </a:r>
            <a:r>
              <a:rPr lang="en-US" sz="2800" dirty="0" err="1" smtClean="0">
                <a:latin typeface="Garamond" pitchFamily="18" charset="0"/>
              </a:rPr>
              <a:t>menghabiskan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biaya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lebih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besar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dari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pada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kombinasi</a:t>
            </a:r>
            <a:r>
              <a:rPr lang="en-US" sz="2800" dirty="0" smtClean="0">
                <a:latin typeface="Garamond" pitchFamily="18" charset="0"/>
              </a:rPr>
              <a:t> input </a:t>
            </a:r>
            <a:r>
              <a:rPr lang="en-US" sz="2800" dirty="0" err="1" smtClean="0">
                <a:latin typeface="Garamond" pitchFamily="18" charset="0"/>
              </a:rPr>
              <a:t>di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titik</a:t>
            </a:r>
            <a:r>
              <a:rPr lang="en-US" sz="2800" dirty="0" smtClean="0">
                <a:latin typeface="Garamond" pitchFamily="18" charset="0"/>
              </a:rPr>
              <a:t> C.</a:t>
            </a:r>
          </a:p>
          <a:p>
            <a:pPr eaLnBrk="1" hangingPunct="1"/>
            <a:r>
              <a:rPr lang="en-US" sz="2800" dirty="0" err="1" smtClean="0">
                <a:latin typeface="Garamond" pitchFamily="18" charset="0"/>
              </a:rPr>
              <a:t>Sama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halnya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dengan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kombinasi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di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titik</a:t>
            </a:r>
            <a:r>
              <a:rPr lang="en-US" sz="2800" dirty="0" smtClean="0">
                <a:latin typeface="Garamond" pitchFamily="18" charset="0"/>
              </a:rPr>
              <a:t> B, yang </a:t>
            </a:r>
            <a:r>
              <a:rPr lang="en-US" sz="2800" dirty="0" err="1" smtClean="0">
                <a:latin typeface="Garamond" pitchFamily="18" charset="0"/>
              </a:rPr>
              <a:t>menghabiskan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biaya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lebih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besar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dari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pada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titik</a:t>
            </a:r>
            <a:r>
              <a:rPr lang="en-US" sz="2800" dirty="0" smtClean="0">
                <a:latin typeface="Garamond" pitchFamily="18" charset="0"/>
              </a:rPr>
              <a:t> E</a:t>
            </a:r>
          </a:p>
          <a:p>
            <a:pPr eaLnBrk="1" hangingPunct="1"/>
            <a:r>
              <a:rPr lang="en-US" sz="2800" dirty="0" err="1" smtClean="0">
                <a:latin typeface="Garamond" pitchFamily="18" charset="0"/>
              </a:rPr>
              <a:t>Pergerakan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sepanjang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garis</a:t>
            </a:r>
            <a:r>
              <a:rPr lang="en-US" sz="2800" dirty="0" smtClean="0">
                <a:latin typeface="Garamond" pitchFamily="18" charset="0"/>
              </a:rPr>
              <a:t> DAB </a:t>
            </a:r>
            <a:r>
              <a:rPr lang="en-US" sz="2800" dirty="0" err="1" smtClean="0">
                <a:latin typeface="Garamond" pitchFamily="18" charset="0"/>
              </a:rPr>
              <a:t>menunjukkan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penyesuaian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dalam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jangka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pendek</a:t>
            </a:r>
            <a:r>
              <a:rPr lang="en-US" sz="2800" dirty="0" smtClean="0">
                <a:latin typeface="Garamond" pitchFamily="18" charset="0"/>
              </a:rPr>
              <a:t>.</a:t>
            </a:r>
          </a:p>
          <a:p>
            <a:pPr eaLnBrk="1" hangingPunct="1"/>
            <a:endParaRPr lang="en-US" sz="2800" dirty="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7411" name="Line 4"/>
          <p:cNvSpPr>
            <a:spLocks noChangeShapeType="1"/>
          </p:cNvSpPr>
          <p:nvPr/>
        </p:nvSpPr>
        <p:spPr bwMode="auto">
          <a:xfrm>
            <a:off x="2057400" y="2362200"/>
            <a:ext cx="0" cy="3276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2" name="Line 5"/>
          <p:cNvSpPr>
            <a:spLocks noChangeShapeType="1"/>
          </p:cNvSpPr>
          <p:nvPr/>
        </p:nvSpPr>
        <p:spPr bwMode="auto">
          <a:xfrm>
            <a:off x="2057400" y="5638800"/>
            <a:ext cx="411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3" name="Arc 7"/>
          <p:cNvSpPr>
            <a:spLocks/>
          </p:cNvSpPr>
          <p:nvPr/>
        </p:nvSpPr>
        <p:spPr bwMode="auto">
          <a:xfrm rot="10513687" flipV="1">
            <a:off x="1984375" y="3798888"/>
            <a:ext cx="3348038" cy="2509837"/>
          </a:xfrm>
          <a:custGeom>
            <a:avLst/>
            <a:gdLst>
              <a:gd name="T0" fmla="*/ 122050091 w 20902"/>
              <a:gd name="T1" fmla="*/ 0 h 21070"/>
              <a:gd name="T2" fmla="*/ 536281581 w 20902"/>
              <a:gd name="T3" fmla="*/ 221708281 h 21070"/>
              <a:gd name="T4" fmla="*/ 0 w 20902"/>
              <a:gd name="T5" fmla="*/ 298969123 h 21070"/>
              <a:gd name="T6" fmla="*/ 0 60000 65536"/>
              <a:gd name="T7" fmla="*/ 0 60000 65536"/>
              <a:gd name="T8" fmla="*/ 0 60000 65536"/>
              <a:gd name="T9" fmla="*/ 0 w 20902"/>
              <a:gd name="T10" fmla="*/ 0 h 21070"/>
              <a:gd name="T11" fmla="*/ 20902 w 20902"/>
              <a:gd name="T12" fmla="*/ 21070 h 2107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0902" h="21070" fill="none" extrusionOk="0">
                <a:moveTo>
                  <a:pt x="4756" y="0"/>
                </a:moveTo>
                <a:cubicBezTo>
                  <a:pt x="12637" y="1779"/>
                  <a:pt x="18865" y="7807"/>
                  <a:pt x="20902" y="15624"/>
                </a:cubicBezTo>
              </a:path>
              <a:path w="20902" h="21070" stroke="0" extrusionOk="0">
                <a:moveTo>
                  <a:pt x="4756" y="0"/>
                </a:moveTo>
                <a:cubicBezTo>
                  <a:pt x="12637" y="1779"/>
                  <a:pt x="18865" y="7807"/>
                  <a:pt x="20902" y="15624"/>
                </a:cubicBezTo>
                <a:lnTo>
                  <a:pt x="0" y="2107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4" name="Arc 8"/>
          <p:cNvSpPr>
            <a:spLocks/>
          </p:cNvSpPr>
          <p:nvPr/>
        </p:nvSpPr>
        <p:spPr bwMode="auto">
          <a:xfrm rot="-5214840" flipH="1" flipV="1">
            <a:off x="4672012" y="2185988"/>
            <a:ext cx="1241425" cy="1898650"/>
          </a:xfrm>
          <a:custGeom>
            <a:avLst/>
            <a:gdLst>
              <a:gd name="T0" fmla="*/ 0 w 21600"/>
              <a:gd name="T1" fmla="*/ 0 h 21600"/>
              <a:gd name="T2" fmla="*/ 71348893 w 21600"/>
              <a:gd name="T3" fmla="*/ 166892198 h 21600"/>
              <a:gd name="T4" fmla="*/ 0 w 21600"/>
              <a:gd name="T5" fmla="*/ 166892198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5" name="Arc 11"/>
          <p:cNvSpPr>
            <a:spLocks/>
          </p:cNvSpPr>
          <p:nvPr/>
        </p:nvSpPr>
        <p:spPr bwMode="auto">
          <a:xfrm rot="10513687" flipV="1">
            <a:off x="2025650" y="3757613"/>
            <a:ext cx="2497138" cy="935037"/>
          </a:xfrm>
          <a:custGeom>
            <a:avLst/>
            <a:gdLst>
              <a:gd name="T0" fmla="*/ 0 w 29730"/>
              <a:gd name="T1" fmla="*/ 2977660 h 21600"/>
              <a:gd name="T2" fmla="*/ 209744334 w 29730"/>
              <a:gd name="T3" fmla="*/ 40476579 h 21600"/>
              <a:gd name="T4" fmla="*/ 57356906 w 29730"/>
              <a:gd name="T5" fmla="*/ 40476579 h 21600"/>
              <a:gd name="T6" fmla="*/ 0 60000 65536"/>
              <a:gd name="T7" fmla="*/ 0 60000 65536"/>
              <a:gd name="T8" fmla="*/ 0 60000 65536"/>
              <a:gd name="T9" fmla="*/ 0 w 29730"/>
              <a:gd name="T10" fmla="*/ 0 h 21600"/>
              <a:gd name="T11" fmla="*/ 29730 w 2973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730" h="21600" fill="none" extrusionOk="0">
                <a:moveTo>
                  <a:pt x="-1" y="1588"/>
                </a:moveTo>
                <a:cubicBezTo>
                  <a:pt x="2581" y="539"/>
                  <a:pt x="5342" y="-1"/>
                  <a:pt x="8130" y="0"/>
                </a:cubicBezTo>
                <a:cubicBezTo>
                  <a:pt x="20059" y="0"/>
                  <a:pt x="29730" y="9670"/>
                  <a:pt x="29730" y="21600"/>
                </a:cubicBezTo>
              </a:path>
              <a:path w="29730" h="21600" stroke="0" extrusionOk="0">
                <a:moveTo>
                  <a:pt x="-1" y="1588"/>
                </a:moveTo>
                <a:cubicBezTo>
                  <a:pt x="2581" y="539"/>
                  <a:pt x="5342" y="-1"/>
                  <a:pt x="8130" y="0"/>
                </a:cubicBezTo>
                <a:cubicBezTo>
                  <a:pt x="20059" y="0"/>
                  <a:pt x="29730" y="9670"/>
                  <a:pt x="29730" y="21600"/>
                </a:cubicBezTo>
                <a:lnTo>
                  <a:pt x="8130" y="21600"/>
                </a:lnTo>
                <a:close/>
              </a:path>
            </a:pathLst>
          </a:custGeom>
          <a:noFill/>
          <a:ln w="9525">
            <a:solidFill>
              <a:srgbClr val="FFFF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6" name="Arc 12"/>
          <p:cNvSpPr>
            <a:spLocks/>
          </p:cNvSpPr>
          <p:nvPr/>
        </p:nvSpPr>
        <p:spPr bwMode="auto">
          <a:xfrm rot="-5214840" flipH="1" flipV="1">
            <a:off x="4362450" y="2209800"/>
            <a:ext cx="1524000" cy="1600200"/>
          </a:xfrm>
          <a:custGeom>
            <a:avLst/>
            <a:gdLst>
              <a:gd name="T0" fmla="*/ 0 w 21600"/>
              <a:gd name="T1" fmla="*/ 0 h 21600"/>
              <a:gd name="T2" fmla="*/ 107526663 w 21600"/>
              <a:gd name="T3" fmla="*/ 118548144 h 21600"/>
              <a:gd name="T4" fmla="*/ 0 w 21600"/>
              <a:gd name="T5" fmla="*/ 118548144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rgbClr val="FFFF99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7" name="Line 13"/>
          <p:cNvSpPr>
            <a:spLocks noChangeShapeType="1"/>
          </p:cNvSpPr>
          <p:nvPr/>
        </p:nvSpPr>
        <p:spPr bwMode="auto">
          <a:xfrm>
            <a:off x="4572000" y="37338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8" name="Line 14"/>
          <p:cNvSpPr>
            <a:spLocks noChangeShapeType="1"/>
          </p:cNvSpPr>
          <p:nvPr/>
        </p:nvSpPr>
        <p:spPr bwMode="auto">
          <a:xfrm>
            <a:off x="3276600" y="4038600"/>
            <a:ext cx="0" cy="1600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19" name="Line 15"/>
          <p:cNvSpPr>
            <a:spLocks noChangeShapeType="1"/>
          </p:cNvSpPr>
          <p:nvPr/>
        </p:nvSpPr>
        <p:spPr bwMode="auto">
          <a:xfrm>
            <a:off x="5638800" y="31242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420" name="Rectangle 16"/>
          <p:cNvSpPr>
            <a:spLocks noChangeArrowheads="1"/>
          </p:cNvSpPr>
          <p:nvPr/>
        </p:nvSpPr>
        <p:spPr bwMode="auto">
          <a:xfrm>
            <a:off x="5562600" y="1828800"/>
            <a:ext cx="1143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SRTC</a:t>
            </a:r>
          </a:p>
        </p:txBody>
      </p:sp>
      <p:sp>
        <p:nvSpPr>
          <p:cNvPr id="17421" name="Rectangle 17"/>
          <p:cNvSpPr>
            <a:spLocks noChangeArrowheads="1"/>
          </p:cNvSpPr>
          <p:nvPr/>
        </p:nvSpPr>
        <p:spPr bwMode="auto">
          <a:xfrm>
            <a:off x="6172200" y="2286000"/>
            <a:ext cx="1219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LRTC</a:t>
            </a:r>
          </a:p>
        </p:txBody>
      </p:sp>
      <p:sp>
        <p:nvSpPr>
          <p:cNvPr id="17422" name="Rectangle 18"/>
          <p:cNvSpPr>
            <a:spLocks noChangeArrowheads="1"/>
          </p:cNvSpPr>
          <p:nvPr/>
        </p:nvSpPr>
        <p:spPr bwMode="auto">
          <a:xfrm>
            <a:off x="1752600" y="18288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$</a:t>
            </a:r>
          </a:p>
        </p:txBody>
      </p:sp>
      <p:sp>
        <p:nvSpPr>
          <p:cNvPr id="17423" name="Rectangle 19"/>
          <p:cNvSpPr>
            <a:spLocks noChangeArrowheads="1"/>
          </p:cNvSpPr>
          <p:nvPr/>
        </p:nvSpPr>
        <p:spPr bwMode="auto">
          <a:xfrm>
            <a:off x="6096000" y="53340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Y</a:t>
            </a:r>
          </a:p>
        </p:txBody>
      </p:sp>
      <p:sp>
        <p:nvSpPr>
          <p:cNvPr id="17424" name="Rectangle 20"/>
          <p:cNvSpPr>
            <a:spLocks noChangeArrowheads="1"/>
          </p:cNvSpPr>
          <p:nvPr/>
        </p:nvSpPr>
        <p:spPr bwMode="auto">
          <a:xfrm>
            <a:off x="2895600" y="3657600"/>
            <a:ext cx="6858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C’</a:t>
            </a:r>
          </a:p>
        </p:txBody>
      </p:sp>
      <p:sp>
        <p:nvSpPr>
          <p:cNvPr id="17425" name="Rectangle 21"/>
          <p:cNvSpPr>
            <a:spLocks noChangeArrowheads="1"/>
          </p:cNvSpPr>
          <p:nvPr/>
        </p:nvSpPr>
        <p:spPr bwMode="auto">
          <a:xfrm>
            <a:off x="5257800" y="27432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B’</a:t>
            </a:r>
          </a:p>
        </p:txBody>
      </p:sp>
      <p:sp>
        <p:nvSpPr>
          <p:cNvPr id="17426" name="Rectangle 22"/>
          <p:cNvSpPr>
            <a:spLocks noChangeArrowheads="1"/>
          </p:cNvSpPr>
          <p:nvPr/>
        </p:nvSpPr>
        <p:spPr bwMode="auto">
          <a:xfrm>
            <a:off x="4267200" y="32766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A’</a:t>
            </a:r>
          </a:p>
        </p:txBody>
      </p:sp>
      <p:sp>
        <p:nvSpPr>
          <p:cNvPr id="17427" name="Rectangle 23"/>
          <p:cNvSpPr>
            <a:spLocks noChangeArrowheads="1"/>
          </p:cNvSpPr>
          <p:nvPr/>
        </p:nvSpPr>
        <p:spPr bwMode="auto">
          <a:xfrm>
            <a:off x="2971800" y="32766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D’</a:t>
            </a:r>
          </a:p>
        </p:txBody>
      </p:sp>
      <p:sp>
        <p:nvSpPr>
          <p:cNvPr id="17428" name="Rectangle 24"/>
          <p:cNvSpPr>
            <a:spLocks noChangeArrowheads="1"/>
          </p:cNvSpPr>
          <p:nvPr/>
        </p:nvSpPr>
        <p:spPr bwMode="auto">
          <a:xfrm>
            <a:off x="5257800" y="32766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E’</a:t>
            </a:r>
          </a:p>
        </p:txBody>
      </p:sp>
      <p:sp>
        <p:nvSpPr>
          <p:cNvPr id="17429" name="Rectangle 25"/>
          <p:cNvSpPr>
            <a:spLocks noChangeArrowheads="1"/>
          </p:cNvSpPr>
          <p:nvPr/>
        </p:nvSpPr>
        <p:spPr bwMode="auto">
          <a:xfrm>
            <a:off x="5334000" y="55626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Y</a:t>
            </a:r>
            <a:r>
              <a:rPr lang="en-US" sz="1800" baseline="-25000"/>
              <a:t>3</a:t>
            </a:r>
            <a:endParaRPr lang="en-US" sz="1800"/>
          </a:p>
        </p:txBody>
      </p:sp>
      <p:sp>
        <p:nvSpPr>
          <p:cNvPr id="17430" name="Rectangle 26"/>
          <p:cNvSpPr>
            <a:spLocks noChangeArrowheads="1"/>
          </p:cNvSpPr>
          <p:nvPr/>
        </p:nvSpPr>
        <p:spPr bwMode="auto">
          <a:xfrm>
            <a:off x="4267200" y="55626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Y</a:t>
            </a:r>
            <a:r>
              <a:rPr lang="en-US" sz="1800" baseline="-25000"/>
              <a:t>2</a:t>
            </a:r>
            <a:endParaRPr lang="en-US" sz="1800"/>
          </a:p>
        </p:txBody>
      </p:sp>
      <p:sp>
        <p:nvSpPr>
          <p:cNvPr id="17431" name="Rectangle 27"/>
          <p:cNvSpPr>
            <a:spLocks noChangeArrowheads="1"/>
          </p:cNvSpPr>
          <p:nvPr/>
        </p:nvSpPr>
        <p:spPr bwMode="auto">
          <a:xfrm>
            <a:off x="1600200" y="44196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F</a:t>
            </a:r>
          </a:p>
        </p:txBody>
      </p:sp>
      <p:sp>
        <p:nvSpPr>
          <p:cNvPr id="17432" name="Rectangle 28"/>
          <p:cNvSpPr>
            <a:spLocks noChangeArrowheads="1"/>
          </p:cNvSpPr>
          <p:nvPr/>
        </p:nvSpPr>
        <p:spPr bwMode="auto">
          <a:xfrm>
            <a:off x="2971800" y="558165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Y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17433" name="Rectangle 29"/>
          <p:cNvSpPr>
            <a:spLocks noChangeArrowheads="1"/>
          </p:cNvSpPr>
          <p:nvPr/>
        </p:nvSpPr>
        <p:spPr bwMode="auto">
          <a:xfrm>
            <a:off x="1676400" y="55626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Garamond" pitchFamily="18" charset="0"/>
              </a:rPr>
              <a:t>Kurva LRTC mencerminkan tingkat output yang meminimumkan biaya produk (mencapai </a:t>
            </a:r>
            <a:r>
              <a:rPr lang="en-US" i="1" smtClean="0">
                <a:latin typeface="Garamond" pitchFamily="18" charset="0"/>
              </a:rPr>
              <a:t>least cost criterion</a:t>
            </a:r>
            <a:r>
              <a:rPr lang="en-US" smtClean="0">
                <a:latin typeface="Garamond" pitchFamily="18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9459" name="Line 4"/>
          <p:cNvSpPr>
            <a:spLocks noChangeShapeType="1"/>
          </p:cNvSpPr>
          <p:nvPr/>
        </p:nvSpPr>
        <p:spPr bwMode="auto">
          <a:xfrm>
            <a:off x="1981200" y="18288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0" name="Line 5"/>
          <p:cNvSpPr>
            <a:spLocks noChangeShapeType="1"/>
          </p:cNvSpPr>
          <p:nvPr/>
        </p:nvSpPr>
        <p:spPr bwMode="auto">
          <a:xfrm>
            <a:off x="1981200" y="5486400"/>
            <a:ext cx="434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1" name="Arc 6"/>
          <p:cNvSpPr>
            <a:spLocks/>
          </p:cNvSpPr>
          <p:nvPr/>
        </p:nvSpPr>
        <p:spPr bwMode="auto">
          <a:xfrm flipH="1" flipV="1">
            <a:off x="2362200" y="2819400"/>
            <a:ext cx="3114675" cy="1371600"/>
          </a:xfrm>
          <a:custGeom>
            <a:avLst/>
            <a:gdLst>
              <a:gd name="T0" fmla="*/ 0 w 32707"/>
              <a:gd name="T1" fmla="*/ 12395136 h 21600"/>
              <a:gd name="T2" fmla="*/ 296609229 w 32707"/>
              <a:gd name="T3" fmla="*/ 87096600 h 21600"/>
              <a:gd name="T4" fmla="*/ 100725815 w 32707"/>
              <a:gd name="T5" fmla="*/ 87096600 h 21600"/>
              <a:gd name="T6" fmla="*/ 0 60000 65536"/>
              <a:gd name="T7" fmla="*/ 0 60000 65536"/>
              <a:gd name="T8" fmla="*/ 0 60000 65536"/>
              <a:gd name="T9" fmla="*/ 0 w 32707"/>
              <a:gd name="T10" fmla="*/ 0 h 21600"/>
              <a:gd name="T11" fmla="*/ 32707 w 3270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707" h="21600" fill="none" extrusionOk="0">
                <a:moveTo>
                  <a:pt x="0" y="3074"/>
                </a:moveTo>
                <a:cubicBezTo>
                  <a:pt x="3355" y="1062"/>
                  <a:pt x="7194" y="-1"/>
                  <a:pt x="11107" y="0"/>
                </a:cubicBezTo>
                <a:cubicBezTo>
                  <a:pt x="23036" y="0"/>
                  <a:pt x="32707" y="9670"/>
                  <a:pt x="32707" y="21600"/>
                </a:cubicBezTo>
              </a:path>
              <a:path w="32707" h="21600" stroke="0" extrusionOk="0">
                <a:moveTo>
                  <a:pt x="0" y="3074"/>
                </a:moveTo>
                <a:cubicBezTo>
                  <a:pt x="3355" y="1062"/>
                  <a:pt x="7194" y="-1"/>
                  <a:pt x="11107" y="0"/>
                </a:cubicBezTo>
                <a:cubicBezTo>
                  <a:pt x="23036" y="0"/>
                  <a:pt x="32707" y="9670"/>
                  <a:pt x="32707" y="21600"/>
                </a:cubicBezTo>
                <a:lnTo>
                  <a:pt x="11107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2" name="Arc 7"/>
          <p:cNvSpPr>
            <a:spLocks/>
          </p:cNvSpPr>
          <p:nvPr/>
        </p:nvSpPr>
        <p:spPr bwMode="auto">
          <a:xfrm flipH="1" flipV="1">
            <a:off x="2895600" y="2209800"/>
            <a:ext cx="1931988" cy="1938338"/>
          </a:xfrm>
          <a:custGeom>
            <a:avLst/>
            <a:gdLst>
              <a:gd name="T0" fmla="*/ 0 w 42102"/>
              <a:gd name="T1" fmla="*/ 134523435 h 21600"/>
              <a:gd name="T2" fmla="*/ 88655580 w 42102"/>
              <a:gd name="T3" fmla="*/ 135433467 h 21600"/>
              <a:gd name="T4" fmla="*/ 44300395 w 42102"/>
              <a:gd name="T5" fmla="*/ 173942306 h 21600"/>
              <a:gd name="T6" fmla="*/ 0 60000 65536"/>
              <a:gd name="T7" fmla="*/ 0 60000 65536"/>
              <a:gd name="T8" fmla="*/ 0 60000 65536"/>
              <a:gd name="T9" fmla="*/ 0 w 42102"/>
              <a:gd name="T10" fmla="*/ 0 h 21600"/>
              <a:gd name="T11" fmla="*/ 42102 w 42102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2102" h="21600" fill="none" extrusionOk="0">
                <a:moveTo>
                  <a:pt x="-1" y="16704"/>
                </a:moveTo>
                <a:cubicBezTo>
                  <a:pt x="2276" y="6922"/>
                  <a:pt x="10994" y="-1"/>
                  <a:pt x="21038" y="0"/>
                </a:cubicBezTo>
                <a:cubicBezTo>
                  <a:pt x="31124" y="0"/>
                  <a:pt x="39868" y="6981"/>
                  <a:pt x="42102" y="16817"/>
                </a:cubicBezTo>
              </a:path>
              <a:path w="42102" h="21600" stroke="0" extrusionOk="0">
                <a:moveTo>
                  <a:pt x="-1" y="16704"/>
                </a:moveTo>
                <a:cubicBezTo>
                  <a:pt x="2276" y="6922"/>
                  <a:pt x="10994" y="-1"/>
                  <a:pt x="21038" y="0"/>
                </a:cubicBezTo>
                <a:cubicBezTo>
                  <a:pt x="31124" y="0"/>
                  <a:pt x="39868" y="6981"/>
                  <a:pt x="42102" y="16817"/>
                </a:cubicBezTo>
                <a:lnTo>
                  <a:pt x="2103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463" name="Rectangle 8"/>
          <p:cNvSpPr>
            <a:spLocks noChangeArrowheads="1"/>
          </p:cNvSpPr>
          <p:nvPr/>
        </p:nvSpPr>
        <p:spPr bwMode="auto">
          <a:xfrm>
            <a:off x="5257800" y="3429000"/>
            <a:ext cx="175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LRAC</a:t>
            </a:r>
          </a:p>
        </p:txBody>
      </p:sp>
      <p:sp>
        <p:nvSpPr>
          <p:cNvPr id="19464" name="Rectangle 9"/>
          <p:cNvSpPr>
            <a:spLocks noChangeArrowheads="1"/>
          </p:cNvSpPr>
          <p:nvPr/>
        </p:nvSpPr>
        <p:spPr bwMode="auto">
          <a:xfrm>
            <a:off x="4419600" y="2133600"/>
            <a:ext cx="175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SRATC</a:t>
            </a:r>
          </a:p>
        </p:txBody>
      </p:sp>
      <p:sp>
        <p:nvSpPr>
          <p:cNvPr id="19465" name="Line 10"/>
          <p:cNvSpPr>
            <a:spLocks noChangeShapeType="1"/>
          </p:cNvSpPr>
          <p:nvPr/>
        </p:nvSpPr>
        <p:spPr bwMode="auto">
          <a:xfrm flipH="1">
            <a:off x="2986088" y="30480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6" name="Line 11"/>
          <p:cNvSpPr>
            <a:spLocks noChangeShapeType="1"/>
          </p:cNvSpPr>
          <p:nvPr/>
        </p:nvSpPr>
        <p:spPr bwMode="auto">
          <a:xfrm>
            <a:off x="3733800" y="41148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7" name="Line 12"/>
          <p:cNvSpPr>
            <a:spLocks noChangeShapeType="1"/>
          </p:cNvSpPr>
          <p:nvPr/>
        </p:nvSpPr>
        <p:spPr bwMode="auto">
          <a:xfrm>
            <a:off x="4572000" y="3581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9468" name="Rectangle 13"/>
          <p:cNvSpPr>
            <a:spLocks noChangeArrowheads="1"/>
          </p:cNvSpPr>
          <p:nvPr/>
        </p:nvSpPr>
        <p:spPr bwMode="auto">
          <a:xfrm>
            <a:off x="1600200" y="13716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$</a:t>
            </a:r>
          </a:p>
        </p:txBody>
      </p:sp>
      <p:sp>
        <p:nvSpPr>
          <p:cNvPr id="19469" name="Rectangle 14"/>
          <p:cNvSpPr>
            <a:spLocks noChangeArrowheads="1"/>
          </p:cNvSpPr>
          <p:nvPr/>
        </p:nvSpPr>
        <p:spPr bwMode="auto">
          <a:xfrm>
            <a:off x="6324600" y="51816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Y</a:t>
            </a:r>
          </a:p>
        </p:txBody>
      </p:sp>
      <p:sp>
        <p:nvSpPr>
          <p:cNvPr id="19470" name="Rectangle 15"/>
          <p:cNvSpPr>
            <a:spLocks noChangeArrowheads="1"/>
          </p:cNvSpPr>
          <p:nvPr/>
        </p:nvSpPr>
        <p:spPr bwMode="auto">
          <a:xfrm>
            <a:off x="3429000" y="54102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Y</a:t>
            </a:r>
            <a:r>
              <a:rPr lang="en-US" sz="1800" baseline="-25000"/>
              <a:t>2</a:t>
            </a:r>
          </a:p>
        </p:txBody>
      </p:sp>
      <p:sp>
        <p:nvSpPr>
          <p:cNvPr id="19471" name="Rectangle 16"/>
          <p:cNvSpPr>
            <a:spLocks noChangeArrowheads="1"/>
          </p:cNvSpPr>
          <p:nvPr/>
        </p:nvSpPr>
        <p:spPr bwMode="auto">
          <a:xfrm>
            <a:off x="4343400" y="54102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Y</a:t>
            </a:r>
            <a:r>
              <a:rPr lang="en-US" sz="1800" baseline="-25000"/>
              <a:t>3</a:t>
            </a:r>
            <a:endParaRPr lang="en-US" sz="1800"/>
          </a:p>
        </p:txBody>
      </p:sp>
      <p:sp>
        <p:nvSpPr>
          <p:cNvPr id="19472" name="Rectangle 17"/>
          <p:cNvSpPr>
            <a:spLocks noChangeArrowheads="1"/>
          </p:cNvSpPr>
          <p:nvPr/>
        </p:nvSpPr>
        <p:spPr bwMode="auto">
          <a:xfrm>
            <a:off x="2590800" y="54102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Y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19473" name="Rectangle 18"/>
          <p:cNvSpPr>
            <a:spLocks noChangeArrowheads="1"/>
          </p:cNvSpPr>
          <p:nvPr/>
        </p:nvSpPr>
        <p:spPr bwMode="auto">
          <a:xfrm>
            <a:off x="7162800" y="92202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X</a:t>
            </a:r>
            <a:r>
              <a:rPr lang="en-US" sz="1800" baseline="-25000"/>
              <a:t>2</a:t>
            </a:r>
            <a:endParaRPr lang="en-US" sz="1800"/>
          </a:p>
        </p:txBody>
      </p:sp>
      <p:sp>
        <p:nvSpPr>
          <p:cNvPr id="19474" name="Rectangle 19"/>
          <p:cNvSpPr>
            <a:spLocks noChangeArrowheads="1"/>
          </p:cNvSpPr>
          <p:nvPr/>
        </p:nvSpPr>
        <p:spPr bwMode="auto">
          <a:xfrm>
            <a:off x="1524000" y="53340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0</a:t>
            </a:r>
          </a:p>
        </p:txBody>
      </p:sp>
      <p:sp>
        <p:nvSpPr>
          <p:cNvPr id="19475" name="Rectangle 20"/>
          <p:cNvSpPr>
            <a:spLocks noChangeArrowheads="1"/>
          </p:cNvSpPr>
          <p:nvPr/>
        </p:nvSpPr>
        <p:spPr bwMode="auto">
          <a:xfrm>
            <a:off x="4267200" y="405765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E’</a:t>
            </a:r>
          </a:p>
        </p:txBody>
      </p:sp>
      <p:sp>
        <p:nvSpPr>
          <p:cNvPr id="19476" name="Rectangle 21"/>
          <p:cNvSpPr>
            <a:spLocks noChangeArrowheads="1"/>
          </p:cNvSpPr>
          <p:nvPr/>
        </p:nvSpPr>
        <p:spPr bwMode="auto">
          <a:xfrm>
            <a:off x="2495550" y="35052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C’</a:t>
            </a:r>
          </a:p>
        </p:txBody>
      </p:sp>
      <p:sp>
        <p:nvSpPr>
          <p:cNvPr id="19477" name="Rectangle 22"/>
          <p:cNvSpPr>
            <a:spLocks noChangeArrowheads="1"/>
          </p:cNvSpPr>
          <p:nvPr/>
        </p:nvSpPr>
        <p:spPr bwMode="auto">
          <a:xfrm>
            <a:off x="4191000" y="32004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B’</a:t>
            </a:r>
          </a:p>
        </p:txBody>
      </p:sp>
      <p:sp>
        <p:nvSpPr>
          <p:cNvPr id="19478" name="Rectangle 23"/>
          <p:cNvSpPr>
            <a:spLocks noChangeArrowheads="1"/>
          </p:cNvSpPr>
          <p:nvPr/>
        </p:nvSpPr>
        <p:spPr bwMode="auto">
          <a:xfrm>
            <a:off x="3429000" y="36576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A’</a:t>
            </a:r>
          </a:p>
        </p:txBody>
      </p:sp>
      <p:sp>
        <p:nvSpPr>
          <p:cNvPr id="19479" name="Rectangle 24"/>
          <p:cNvSpPr>
            <a:spLocks noChangeArrowheads="1"/>
          </p:cNvSpPr>
          <p:nvPr/>
        </p:nvSpPr>
        <p:spPr bwMode="auto">
          <a:xfrm>
            <a:off x="2667000" y="27432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D’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1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123950" y="914400"/>
            <a:ext cx="8324850" cy="4953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b="1" smtClean="0"/>
              <a:t>Long Run Average Cost For Several Plant Sizes</a:t>
            </a:r>
            <a:r>
              <a:rPr lang="en-US" sz="4000" smtClean="0"/>
              <a:t> </a:t>
            </a:r>
          </a:p>
        </p:txBody>
      </p:sp>
      <p:sp>
        <p:nvSpPr>
          <p:cNvPr id="20483" name="Line 3"/>
          <p:cNvSpPr>
            <a:spLocks noChangeShapeType="1"/>
          </p:cNvSpPr>
          <p:nvPr/>
        </p:nvSpPr>
        <p:spPr bwMode="auto">
          <a:xfrm>
            <a:off x="1447800" y="18288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4" name="Line 4"/>
          <p:cNvSpPr>
            <a:spLocks noChangeShapeType="1"/>
          </p:cNvSpPr>
          <p:nvPr/>
        </p:nvSpPr>
        <p:spPr bwMode="auto">
          <a:xfrm>
            <a:off x="1447800" y="54864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85" name="Arc 5"/>
          <p:cNvSpPr>
            <a:spLocks/>
          </p:cNvSpPr>
          <p:nvPr/>
        </p:nvSpPr>
        <p:spPr bwMode="auto">
          <a:xfrm flipH="1" flipV="1">
            <a:off x="1981200" y="2820988"/>
            <a:ext cx="6019800" cy="1674812"/>
          </a:xfrm>
          <a:custGeom>
            <a:avLst/>
            <a:gdLst>
              <a:gd name="T0" fmla="*/ 0 w 43189"/>
              <a:gd name="T1" fmla="*/ 125712545 h 21600"/>
              <a:gd name="T2" fmla="*/ 839056032 w 43189"/>
              <a:gd name="T3" fmla="*/ 129860882 h 21600"/>
              <a:gd name="T4" fmla="*/ 419420970 w 43189"/>
              <a:gd name="T5" fmla="*/ 129860882 h 21600"/>
              <a:gd name="T6" fmla="*/ 0 60000 65536"/>
              <a:gd name="T7" fmla="*/ 0 60000 65536"/>
              <a:gd name="T8" fmla="*/ 0 60000 65536"/>
              <a:gd name="T9" fmla="*/ 0 w 43189"/>
              <a:gd name="T10" fmla="*/ 0 h 21600"/>
              <a:gd name="T11" fmla="*/ 43189 w 4318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189" h="21600" fill="none" extrusionOk="0">
                <a:moveTo>
                  <a:pt x="0" y="20910"/>
                </a:moveTo>
                <a:cubicBezTo>
                  <a:pt x="372" y="9255"/>
                  <a:pt x="9928" y="-1"/>
                  <a:pt x="21589" y="0"/>
                </a:cubicBezTo>
                <a:cubicBezTo>
                  <a:pt x="33518" y="0"/>
                  <a:pt x="43189" y="9670"/>
                  <a:pt x="43189" y="21600"/>
                </a:cubicBezTo>
              </a:path>
              <a:path w="43189" h="21600" stroke="0" extrusionOk="0">
                <a:moveTo>
                  <a:pt x="0" y="20910"/>
                </a:moveTo>
                <a:cubicBezTo>
                  <a:pt x="372" y="9255"/>
                  <a:pt x="9928" y="-1"/>
                  <a:pt x="21589" y="0"/>
                </a:cubicBezTo>
                <a:cubicBezTo>
                  <a:pt x="33518" y="0"/>
                  <a:pt x="43189" y="9670"/>
                  <a:pt x="43189" y="21600"/>
                </a:cubicBezTo>
                <a:lnTo>
                  <a:pt x="21589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6" name="Arc 6"/>
          <p:cNvSpPr>
            <a:spLocks/>
          </p:cNvSpPr>
          <p:nvPr/>
        </p:nvSpPr>
        <p:spPr bwMode="auto">
          <a:xfrm flipH="1" flipV="1">
            <a:off x="2236788" y="2100263"/>
            <a:ext cx="1420812" cy="1938337"/>
          </a:xfrm>
          <a:custGeom>
            <a:avLst/>
            <a:gdLst>
              <a:gd name="T0" fmla="*/ 0 w 34251"/>
              <a:gd name="T1" fmla="*/ 65389349 h 21600"/>
              <a:gd name="T2" fmla="*/ 58938616 w 34251"/>
              <a:gd name="T3" fmla="*/ 70583462 h 21600"/>
              <a:gd name="T4" fmla="*/ 29043409 w 34251"/>
              <a:gd name="T5" fmla="*/ 173942127 h 21600"/>
              <a:gd name="T6" fmla="*/ 0 60000 65536"/>
              <a:gd name="T7" fmla="*/ 0 60000 65536"/>
              <a:gd name="T8" fmla="*/ 0 60000 65536"/>
              <a:gd name="T9" fmla="*/ 0 w 34251"/>
              <a:gd name="T10" fmla="*/ 0 h 21600"/>
              <a:gd name="T11" fmla="*/ 34251 w 3425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251" h="21600" fill="none" extrusionOk="0">
                <a:moveTo>
                  <a:pt x="0" y="8120"/>
                </a:moveTo>
                <a:cubicBezTo>
                  <a:pt x="4099" y="2988"/>
                  <a:pt x="10310" y="-1"/>
                  <a:pt x="16878" y="0"/>
                </a:cubicBezTo>
                <a:cubicBezTo>
                  <a:pt x="23731" y="0"/>
                  <a:pt x="30178" y="3252"/>
                  <a:pt x="34251" y="8764"/>
                </a:cubicBezTo>
              </a:path>
              <a:path w="34251" h="21600" stroke="0" extrusionOk="0">
                <a:moveTo>
                  <a:pt x="0" y="8120"/>
                </a:moveTo>
                <a:cubicBezTo>
                  <a:pt x="4099" y="2988"/>
                  <a:pt x="10310" y="-1"/>
                  <a:pt x="16878" y="0"/>
                </a:cubicBezTo>
                <a:cubicBezTo>
                  <a:pt x="23731" y="0"/>
                  <a:pt x="30178" y="3252"/>
                  <a:pt x="34251" y="8764"/>
                </a:cubicBezTo>
                <a:lnTo>
                  <a:pt x="1687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7162800" y="2286000"/>
            <a:ext cx="175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LRAC</a:t>
            </a:r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3124200" y="2786063"/>
            <a:ext cx="175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SRMC</a:t>
            </a:r>
            <a:r>
              <a:rPr lang="en-US" sz="1600" baseline="-25000"/>
              <a:t>2</a:t>
            </a:r>
            <a:endParaRPr lang="en-US" sz="1600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 flipH="1">
            <a:off x="2986088" y="3048000"/>
            <a:ext cx="0" cy="2438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0490" name="Rectangle 12"/>
          <p:cNvSpPr>
            <a:spLocks noChangeArrowheads="1"/>
          </p:cNvSpPr>
          <p:nvPr/>
        </p:nvSpPr>
        <p:spPr bwMode="auto">
          <a:xfrm>
            <a:off x="1143000" y="14478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P</a:t>
            </a:r>
          </a:p>
        </p:txBody>
      </p:sp>
      <p:sp>
        <p:nvSpPr>
          <p:cNvPr id="20491" name="Rectangle 13"/>
          <p:cNvSpPr>
            <a:spLocks noChangeArrowheads="1"/>
          </p:cNvSpPr>
          <p:nvPr/>
        </p:nvSpPr>
        <p:spPr bwMode="auto">
          <a:xfrm>
            <a:off x="8148638" y="5167313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Q</a:t>
            </a:r>
          </a:p>
        </p:txBody>
      </p:sp>
      <p:sp>
        <p:nvSpPr>
          <p:cNvPr id="20492" name="Rectangle 16"/>
          <p:cNvSpPr>
            <a:spLocks noChangeArrowheads="1"/>
          </p:cNvSpPr>
          <p:nvPr/>
        </p:nvSpPr>
        <p:spPr bwMode="auto">
          <a:xfrm>
            <a:off x="2590800" y="54102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M</a:t>
            </a:r>
          </a:p>
        </p:txBody>
      </p:sp>
      <p:sp>
        <p:nvSpPr>
          <p:cNvPr id="20493" name="Rectangle 17"/>
          <p:cNvSpPr>
            <a:spLocks noChangeArrowheads="1"/>
          </p:cNvSpPr>
          <p:nvPr/>
        </p:nvSpPr>
        <p:spPr bwMode="auto">
          <a:xfrm>
            <a:off x="7162800" y="92202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X</a:t>
            </a:r>
            <a:r>
              <a:rPr lang="en-US" sz="1800" baseline="-25000"/>
              <a:t>2</a:t>
            </a:r>
            <a:endParaRPr lang="en-US" sz="1800"/>
          </a:p>
        </p:txBody>
      </p:sp>
      <p:sp>
        <p:nvSpPr>
          <p:cNvPr id="20494" name="Arc 18"/>
          <p:cNvSpPr>
            <a:spLocks/>
          </p:cNvSpPr>
          <p:nvPr/>
        </p:nvSpPr>
        <p:spPr bwMode="auto">
          <a:xfrm flipH="1" flipV="1">
            <a:off x="2998788" y="2362200"/>
            <a:ext cx="1573212" cy="1938338"/>
          </a:xfrm>
          <a:custGeom>
            <a:avLst/>
            <a:gdLst>
              <a:gd name="T0" fmla="*/ 0 w 34251"/>
              <a:gd name="T1" fmla="*/ 65389383 h 21600"/>
              <a:gd name="T2" fmla="*/ 72260537 w 34251"/>
              <a:gd name="T3" fmla="*/ 70583498 h 21600"/>
              <a:gd name="T4" fmla="*/ 35608115 w 34251"/>
              <a:gd name="T5" fmla="*/ 173942306 h 21600"/>
              <a:gd name="T6" fmla="*/ 0 60000 65536"/>
              <a:gd name="T7" fmla="*/ 0 60000 65536"/>
              <a:gd name="T8" fmla="*/ 0 60000 65536"/>
              <a:gd name="T9" fmla="*/ 0 w 34251"/>
              <a:gd name="T10" fmla="*/ 0 h 21600"/>
              <a:gd name="T11" fmla="*/ 34251 w 3425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251" h="21600" fill="none" extrusionOk="0">
                <a:moveTo>
                  <a:pt x="0" y="8120"/>
                </a:moveTo>
                <a:cubicBezTo>
                  <a:pt x="4099" y="2988"/>
                  <a:pt x="10310" y="-1"/>
                  <a:pt x="16878" y="0"/>
                </a:cubicBezTo>
                <a:cubicBezTo>
                  <a:pt x="23731" y="0"/>
                  <a:pt x="30178" y="3252"/>
                  <a:pt x="34251" y="8764"/>
                </a:cubicBezTo>
              </a:path>
              <a:path w="34251" h="21600" stroke="0" extrusionOk="0">
                <a:moveTo>
                  <a:pt x="0" y="8120"/>
                </a:moveTo>
                <a:cubicBezTo>
                  <a:pt x="4099" y="2988"/>
                  <a:pt x="10310" y="-1"/>
                  <a:pt x="16878" y="0"/>
                </a:cubicBezTo>
                <a:cubicBezTo>
                  <a:pt x="23731" y="0"/>
                  <a:pt x="30178" y="3252"/>
                  <a:pt x="34251" y="8764"/>
                </a:cubicBezTo>
                <a:lnTo>
                  <a:pt x="1687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Arc 19"/>
          <p:cNvSpPr>
            <a:spLocks/>
          </p:cNvSpPr>
          <p:nvPr/>
        </p:nvSpPr>
        <p:spPr bwMode="auto">
          <a:xfrm flipH="1" flipV="1">
            <a:off x="3913188" y="2514600"/>
            <a:ext cx="1344612" cy="1938338"/>
          </a:xfrm>
          <a:custGeom>
            <a:avLst/>
            <a:gdLst>
              <a:gd name="T0" fmla="*/ 0 w 34251"/>
              <a:gd name="T1" fmla="*/ 65389383 h 21600"/>
              <a:gd name="T2" fmla="*/ 52786233 w 34251"/>
              <a:gd name="T3" fmla="*/ 70583498 h 21600"/>
              <a:gd name="T4" fmla="*/ 26011690 w 34251"/>
              <a:gd name="T5" fmla="*/ 173942306 h 21600"/>
              <a:gd name="T6" fmla="*/ 0 60000 65536"/>
              <a:gd name="T7" fmla="*/ 0 60000 65536"/>
              <a:gd name="T8" fmla="*/ 0 60000 65536"/>
              <a:gd name="T9" fmla="*/ 0 w 34251"/>
              <a:gd name="T10" fmla="*/ 0 h 21600"/>
              <a:gd name="T11" fmla="*/ 34251 w 3425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251" h="21600" fill="none" extrusionOk="0">
                <a:moveTo>
                  <a:pt x="0" y="8120"/>
                </a:moveTo>
                <a:cubicBezTo>
                  <a:pt x="4099" y="2988"/>
                  <a:pt x="10310" y="-1"/>
                  <a:pt x="16878" y="0"/>
                </a:cubicBezTo>
                <a:cubicBezTo>
                  <a:pt x="23731" y="0"/>
                  <a:pt x="30178" y="3252"/>
                  <a:pt x="34251" y="8764"/>
                </a:cubicBezTo>
              </a:path>
              <a:path w="34251" h="21600" stroke="0" extrusionOk="0">
                <a:moveTo>
                  <a:pt x="0" y="8120"/>
                </a:moveTo>
                <a:cubicBezTo>
                  <a:pt x="4099" y="2988"/>
                  <a:pt x="10310" y="-1"/>
                  <a:pt x="16878" y="0"/>
                </a:cubicBezTo>
                <a:cubicBezTo>
                  <a:pt x="23731" y="0"/>
                  <a:pt x="30178" y="3252"/>
                  <a:pt x="34251" y="8764"/>
                </a:cubicBezTo>
                <a:lnTo>
                  <a:pt x="1687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6" name="Arc 20"/>
          <p:cNvSpPr>
            <a:spLocks/>
          </p:cNvSpPr>
          <p:nvPr/>
        </p:nvSpPr>
        <p:spPr bwMode="auto">
          <a:xfrm flipH="1" flipV="1">
            <a:off x="4903788" y="2514600"/>
            <a:ext cx="1420812" cy="1938338"/>
          </a:xfrm>
          <a:custGeom>
            <a:avLst/>
            <a:gdLst>
              <a:gd name="T0" fmla="*/ 0 w 34251"/>
              <a:gd name="T1" fmla="*/ 65389383 h 21600"/>
              <a:gd name="T2" fmla="*/ 58938616 w 34251"/>
              <a:gd name="T3" fmla="*/ 70583498 h 21600"/>
              <a:gd name="T4" fmla="*/ 29043409 w 34251"/>
              <a:gd name="T5" fmla="*/ 173942306 h 21600"/>
              <a:gd name="T6" fmla="*/ 0 60000 65536"/>
              <a:gd name="T7" fmla="*/ 0 60000 65536"/>
              <a:gd name="T8" fmla="*/ 0 60000 65536"/>
              <a:gd name="T9" fmla="*/ 0 w 34251"/>
              <a:gd name="T10" fmla="*/ 0 h 21600"/>
              <a:gd name="T11" fmla="*/ 34251 w 3425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251" h="21600" fill="none" extrusionOk="0">
                <a:moveTo>
                  <a:pt x="0" y="8120"/>
                </a:moveTo>
                <a:cubicBezTo>
                  <a:pt x="4099" y="2988"/>
                  <a:pt x="10310" y="-1"/>
                  <a:pt x="16878" y="0"/>
                </a:cubicBezTo>
                <a:cubicBezTo>
                  <a:pt x="23731" y="0"/>
                  <a:pt x="30178" y="3252"/>
                  <a:pt x="34251" y="8764"/>
                </a:cubicBezTo>
              </a:path>
              <a:path w="34251" h="21600" stroke="0" extrusionOk="0">
                <a:moveTo>
                  <a:pt x="0" y="8120"/>
                </a:moveTo>
                <a:cubicBezTo>
                  <a:pt x="4099" y="2988"/>
                  <a:pt x="10310" y="-1"/>
                  <a:pt x="16878" y="0"/>
                </a:cubicBezTo>
                <a:cubicBezTo>
                  <a:pt x="23731" y="0"/>
                  <a:pt x="30178" y="3252"/>
                  <a:pt x="34251" y="8764"/>
                </a:cubicBezTo>
                <a:lnTo>
                  <a:pt x="1687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7" name="Arc 21"/>
          <p:cNvSpPr>
            <a:spLocks/>
          </p:cNvSpPr>
          <p:nvPr/>
        </p:nvSpPr>
        <p:spPr bwMode="auto">
          <a:xfrm flipH="1" flipV="1">
            <a:off x="6275388" y="2133600"/>
            <a:ext cx="1295400" cy="1938338"/>
          </a:xfrm>
          <a:custGeom>
            <a:avLst/>
            <a:gdLst>
              <a:gd name="T0" fmla="*/ 0 w 34251"/>
              <a:gd name="T1" fmla="*/ 65389383 h 21600"/>
              <a:gd name="T2" fmla="*/ 48993053 w 34251"/>
              <a:gd name="T3" fmla="*/ 70583498 h 21600"/>
              <a:gd name="T4" fmla="*/ 24142486 w 34251"/>
              <a:gd name="T5" fmla="*/ 173942306 h 21600"/>
              <a:gd name="T6" fmla="*/ 0 60000 65536"/>
              <a:gd name="T7" fmla="*/ 0 60000 65536"/>
              <a:gd name="T8" fmla="*/ 0 60000 65536"/>
              <a:gd name="T9" fmla="*/ 0 w 34251"/>
              <a:gd name="T10" fmla="*/ 0 h 21600"/>
              <a:gd name="T11" fmla="*/ 34251 w 3425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4251" h="21600" fill="none" extrusionOk="0">
                <a:moveTo>
                  <a:pt x="0" y="8120"/>
                </a:moveTo>
                <a:cubicBezTo>
                  <a:pt x="4099" y="2988"/>
                  <a:pt x="10310" y="-1"/>
                  <a:pt x="16878" y="0"/>
                </a:cubicBezTo>
                <a:cubicBezTo>
                  <a:pt x="23731" y="0"/>
                  <a:pt x="30178" y="3252"/>
                  <a:pt x="34251" y="8764"/>
                </a:cubicBezTo>
              </a:path>
              <a:path w="34251" h="21600" stroke="0" extrusionOk="0">
                <a:moveTo>
                  <a:pt x="0" y="8120"/>
                </a:moveTo>
                <a:cubicBezTo>
                  <a:pt x="4099" y="2988"/>
                  <a:pt x="10310" y="-1"/>
                  <a:pt x="16878" y="0"/>
                </a:cubicBezTo>
                <a:cubicBezTo>
                  <a:pt x="23731" y="0"/>
                  <a:pt x="30178" y="3252"/>
                  <a:pt x="34251" y="8764"/>
                </a:cubicBezTo>
                <a:lnTo>
                  <a:pt x="16878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8" name="Arc 22"/>
          <p:cNvSpPr>
            <a:spLocks/>
          </p:cNvSpPr>
          <p:nvPr/>
        </p:nvSpPr>
        <p:spPr bwMode="auto">
          <a:xfrm flipH="1" flipV="1">
            <a:off x="2225675" y="1600200"/>
            <a:ext cx="873125" cy="3165475"/>
          </a:xfrm>
          <a:custGeom>
            <a:avLst/>
            <a:gdLst>
              <a:gd name="T0" fmla="*/ 0 w 28700"/>
              <a:gd name="T1" fmla="*/ 236374066 h 21600"/>
              <a:gd name="T2" fmla="*/ 26562623 w 28700"/>
              <a:gd name="T3" fmla="*/ 51329642 h 21600"/>
              <a:gd name="T4" fmla="*/ 17422132 w 28700"/>
              <a:gd name="T5" fmla="*/ 463899461 h 21600"/>
              <a:gd name="T6" fmla="*/ 0 60000 65536"/>
              <a:gd name="T7" fmla="*/ 0 60000 65536"/>
              <a:gd name="T8" fmla="*/ 0 60000 65536"/>
              <a:gd name="T9" fmla="*/ 0 w 28700"/>
              <a:gd name="T10" fmla="*/ 0 h 21600"/>
              <a:gd name="T11" fmla="*/ 28700 w 287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700" h="21600" fill="none" extrusionOk="0">
                <a:moveTo>
                  <a:pt x="0" y="11006"/>
                </a:moveTo>
                <a:cubicBezTo>
                  <a:pt x="3826" y="4207"/>
                  <a:pt x="11022" y="-1"/>
                  <a:pt x="18824" y="0"/>
                </a:cubicBezTo>
                <a:cubicBezTo>
                  <a:pt x="22259" y="0"/>
                  <a:pt x="25644" y="819"/>
                  <a:pt x="28700" y="2389"/>
                </a:cubicBezTo>
              </a:path>
              <a:path w="28700" h="21600" stroke="0" extrusionOk="0">
                <a:moveTo>
                  <a:pt x="0" y="11006"/>
                </a:moveTo>
                <a:cubicBezTo>
                  <a:pt x="3826" y="4207"/>
                  <a:pt x="11022" y="-1"/>
                  <a:pt x="18824" y="0"/>
                </a:cubicBezTo>
                <a:cubicBezTo>
                  <a:pt x="22259" y="0"/>
                  <a:pt x="25644" y="819"/>
                  <a:pt x="28700" y="2389"/>
                </a:cubicBezTo>
                <a:lnTo>
                  <a:pt x="18824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9" name="Arc 23"/>
          <p:cNvSpPr>
            <a:spLocks/>
          </p:cNvSpPr>
          <p:nvPr/>
        </p:nvSpPr>
        <p:spPr bwMode="auto">
          <a:xfrm flipH="1" flipV="1">
            <a:off x="2943225" y="1828800"/>
            <a:ext cx="869950" cy="3165475"/>
          </a:xfrm>
          <a:custGeom>
            <a:avLst/>
            <a:gdLst>
              <a:gd name="T0" fmla="*/ 0 w 28613"/>
              <a:gd name="T1" fmla="*/ 236374066 h 21600"/>
              <a:gd name="T2" fmla="*/ 26449971 w 28613"/>
              <a:gd name="T3" fmla="*/ 50363147 h 21600"/>
              <a:gd name="T4" fmla="*/ 17400979 w 28613"/>
              <a:gd name="T5" fmla="*/ 463899461 h 21600"/>
              <a:gd name="T6" fmla="*/ 0 60000 65536"/>
              <a:gd name="T7" fmla="*/ 0 60000 65536"/>
              <a:gd name="T8" fmla="*/ 0 60000 65536"/>
              <a:gd name="T9" fmla="*/ 0 w 28613"/>
              <a:gd name="T10" fmla="*/ 0 h 21600"/>
              <a:gd name="T11" fmla="*/ 28613 w 28613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613" h="21600" fill="none" extrusionOk="0">
                <a:moveTo>
                  <a:pt x="0" y="11006"/>
                </a:moveTo>
                <a:cubicBezTo>
                  <a:pt x="3826" y="4207"/>
                  <a:pt x="11022" y="-1"/>
                  <a:pt x="18824" y="0"/>
                </a:cubicBezTo>
                <a:cubicBezTo>
                  <a:pt x="22226" y="0"/>
                  <a:pt x="25580" y="803"/>
                  <a:pt x="28612" y="2345"/>
                </a:cubicBezTo>
              </a:path>
              <a:path w="28613" h="21600" stroke="0" extrusionOk="0">
                <a:moveTo>
                  <a:pt x="0" y="11006"/>
                </a:moveTo>
                <a:cubicBezTo>
                  <a:pt x="3826" y="4207"/>
                  <a:pt x="11022" y="-1"/>
                  <a:pt x="18824" y="0"/>
                </a:cubicBezTo>
                <a:cubicBezTo>
                  <a:pt x="22226" y="0"/>
                  <a:pt x="25580" y="803"/>
                  <a:pt x="28612" y="2345"/>
                </a:cubicBezTo>
                <a:lnTo>
                  <a:pt x="18824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0" name="Arc 24"/>
          <p:cNvSpPr>
            <a:spLocks/>
          </p:cNvSpPr>
          <p:nvPr/>
        </p:nvSpPr>
        <p:spPr bwMode="auto">
          <a:xfrm flipH="1" flipV="1">
            <a:off x="3962400" y="1981200"/>
            <a:ext cx="889000" cy="3165475"/>
          </a:xfrm>
          <a:custGeom>
            <a:avLst/>
            <a:gdLst>
              <a:gd name="T0" fmla="*/ 0 w 29209"/>
              <a:gd name="T1" fmla="*/ 236374066 h 21600"/>
              <a:gd name="T2" fmla="*/ 27057448 w 29209"/>
              <a:gd name="T3" fmla="*/ 57128322 h 21600"/>
              <a:gd name="T4" fmla="*/ 17437417 w 29209"/>
              <a:gd name="T5" fmla="*/ 463899461 h 21600"/>
              <a:gd name="T6" fmla="*/ 0 60000 65536"/>
              <a:gd name="T7" fmla="*/ 0 60000 65536"/>
              <a:gd name="T8" fmla="*/ 0 60000 65536"/>
              <a:gd name="T9" fmla="*/ 0 w 29209"/>
              <a:gd name="T10" fmla="*/ 0 h 21600"/>
              <a:gd name="T11" fmla="*/ 29209 w 29209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209" h="21600" fill="none" extrusionOk="0">
                <a:moveTo>
                  <a:pt x="0" y="11006"/>
                </a:moveTo>
                <a:cubicBezTo>
                  <a:pt x="3826" y="4207"/>
                  <a:pt x="11022" y="-1"/>
                  <a:pt x="18824" y="0"/>
                </a:cubicBezTo>
                <a:cubicBezTo>
                  <a:pt x="22454" y="0"/>
                  <a:pt x="26025" y="914"/>
                  <a:pt x="29208" y="2660"/>
                </a:cubicBezTo>
              </a:path>
              <a:path w="29209" h="21600" stroke="0" extrusionOk="0">
                <a:moveTo>
                  <a:pt x="0" y="11006"/>
                </a:moveTo>
                <a:cubicBezTo>
                  <a:pt x="3826" y="4207"/>
                  <a:pt x="11022" y="-1"/>
                  <a:pt x="18824" y="0"/>
                </a:cubicBezTo>
                <a:cubicBezTo>
                  <a:pt x="22454" y="0"/>
                  <a:pt x="26025" y="914"/>
                  <a:pt x="29208" y="2660"/>
                </a:cubicBezTo>
                <a:lnTo>
                  <a:pt x="18824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1" name="Arc 25"/>
          <p:cNvSpPr>
            <a:spLocks/>
          </p:cNvSpPr>
          <p:nvPr/>
        </p:nvSpPr>
        <p:spPr bwMode="auto">
          <a:xfrm flipH="1" flipV="1">
            <a:off x="5073650" y="1905000"/>
            <a:ext cx="844550" cy="3165475"/>
          </a:xfrm>
          <a:custGeom>
            <a:avLst/>
            <a:gdLst>
              <a:gd name="T0" fmla="*/ 0 w 27767"/>
              <a:gd name="T1" fmla="*/ 236374066 h 21600"/>
              <a:gd name="T2" fmla="*/ 25687496 w 27767"/>
              <a:gd name="T3" fmla="*/ 41622043 h 21600"/>
              <a:gd name="T4" fmla="*/ 17414242 w 27767"/>
              <a:gd name="T5" fmla="*/ 463899461 h 21600"/>
              <a:gd name="T6" fmla="*/ 0 60000 65536"/>
              <a:gd name="T7" fmla="*/ 0 60000 65536"/>
              <a:gd name="T8" fmla="*/ 0 60000 65536"/>
              <a:gd name="T9" fmla="*/ 0 w 27767"/>
              <a:gd name="T10" fmla="*/ 0 h 21600"/>
              <a:gd name="T11" fmla="*/ 27767 w 2776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767" h="21600" fill="none" extrusionOk="0">
                <a:moveTo>
                  <a:pt x="0" y="11006"/>
                </a:moveTo>
                <a:cubicBezTo>
                  <a:pt x="3826" y="4207"/>
                  <a:pt x="11022" y="-1"/>
                  <a:pt x="18824" y="0"/>
                </a:cubicBezTo>
                <a:cubicBezTo>
                  <a:pt x="21909" y="0"/>
                  <a:pt x="24958" y="660"/>
                  <a:pt x="27766" y="1938"/>
                </a:cubicBezTo>
              </a:path>
              <a:path w="27767" h="21600" stroke="0" extrusionOk="0">
                <a:moveTo>
                  <a:pt x="0" y="11006"/>
                </a:moveTo>
                <a:cubicBezTo>
                  <a:pt x="3826" y="4207"/>
                  <a:pt x="11022" y="-1"/>
                  <a:pt x="18824" y="0"/>
                </a:cubicBezTo>
                <a:cubicBezTo>
                  <a:pt x="21909" y="0"/>
                  <a:pt x="24958" y="660"/>
                  <a:pt x="27766" y="1938"/>
                </a:cubicBezTo>
                <a:lnTo>
                  <a:pt x="18824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2" name="Arc 26"/>
          <p:cNvSpPr>
            <a:spLocks/>
          </p:cNvSpPr>
          <p:nvPr/>
        </p:nvSpPr>
        <p:spPr bwMode="auto">
          <a:xfrm flipH="1" flipV="1">
            <a:off x="6257925" y="1600200"/>
            <a:ext cx="879475" cy="3165475"/>
          </a:xfrm>
          <a:custGeom>
            <a:avLst/>
            <a:gdLst>
              <a:gd name="T0" fmla="*/ 0 w 28897"/>
              <a:gd name="T1" fmla="*/ 236374066 h 21600"/>
              <a:gd name="T2" fmla="*/ 26766664 w 28897"/>
              <a:gd name="T3" fmla="*/ 53541810 h 21600"/>
              <a:gd name="T4" fmla="*/ 17436264 w 28897"/>
              <a:gd name="T5" fmla="*/ 463899461 h 21600"/>
              <a:gd name="T6" fmla="*/ 0 60000 65536"/>
              <a:gd name="T7" fmla="*/ 0 60000 65536"/>
              <a:gd name="T8" fmla="*/ 0 60000 65536"/>
              <a:gd name="T9" fmla="*/ 0 w 28897"/>
              <a:gd name="T10" fmla="*/ 0 h 21600"/>
              <a:gd name="T11" fmla="*/ 28897 w 2889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897" h="21600" fill="none" extrusionOk="0">
                <a:moveTo>
                  <a:pt x="0" y="11006"/>
                </a:moveTo>
                <a:cubicBezTo>
                  <a:pt x="3826" y="4207"/>
                  <a:pt x="11022" y="-1"/>
                  <a:pt x="18824" y="0"/>
                </a:cubicBezTo>
                <a:cubicBezTo>
                  <a:pt x="22334" y="0"/>
                  <a:pt x="25791" y="855"/>
                  <a:pt x="28897" y="2492"/>
                </a:cubicBezTo>
              </a:path>
              <a:path w="28897" h="21600" stroke="0" extrusionOk="0">
                <a:moveTo>
                  <a:pt x="0" y="11006"/>
                </a:moveTo>
                <a:cubicBezTo>
                  <a:pt x="3826" y="4207"/>
                  <a:pt x="11022" y="-1"/>
                  <a:pt x="18824" y="0"/>
                </a:cubicBezTo>
                <a:cubicBezTo>
                  <a:pt x="22334" y="0"/>
                  <a:pt x="25791" y="855"/>
                  <a:pt x="28897" y="2492"/>
                </a:cubicBezTo>
                <a:lnTo>
                  <a:pt x="18824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Rectangle 27"/>
          <p:cNvSpPr>
            <a:spLocks noChangeArrowheads="1"/>
          </p:cNvSpPr>
          <p:nvPr/>
        </p:nvSpPr>
        <p:spPr bwMode="auto">
          <a:xfrm>
            <a:off x="3733800" y="2965450"/>
            <a:ext cx="175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SRATC</a:t>
            </a:r>
            <a:r>
              <a:rPr lang="en-US" sz="1600" baseline="-25000"/>
              <a:t>2</a:t>
            </a:r>
            <a:endParaRPr lang="en-US" sz="1600"/>
          </a:p>
        </p:txBody>
      </p:sp>
      <p:sp>
        <p:nvSpPr>
          <p:cNvPr id="20504" name="Rectangle 28"/>
          <p:cNvSpPr>
            <a:spLocks noChangeArrowheads="1"/>
          </p:cNvSpPr>
          <p:nvPr/>
        </p:nvSpPr>
        <p:spPr bwMode="auto">
          <a:xfrm>
            <a:off x="4572000" y="3048000"/>
            <a:ext cx="175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SRMC</a:t>
            </a:r>
            <a:r>
              <a:rPr lang="en-US" sz="1600" baseline="-25000"/>
              <a:t>3</a:t>
            </a:r>
            <a:endParaRPr lang="en-US" sz="1600"/>
          </a:p>
        </p:txBody>
      </p:sp>
      <p:sp>
        <p:nvSpPr>
          <p:cNvPr id="20505" name="Rectangle 29"/>
          <p:cNvSpPr>
            <a:spLocks noChangeArrowheads="1"/>
          </p:cNvSpPr>
          <p:nvPr/>
        </p:nvSpPr>
        <p:spPr bwMode="auto">
          <a:xfrm>
            <a:off x="7391400" y="4191000"/>
            <a:ext cx="175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SRATC</a:t>
            </a:r>
            <a:r>
              <a:rPr lang="en-US" sz="1600" baseline="-25000"/>
              <a:t>1</a:t>
            </a:r>
            <a:endParaRPr lang="en-US" sz="1600"/>
          </a:p>
        </p:txBody>
      </p:sp>
      <p:sp>
        <p:nvSpPr>
          <p:cNvPr id="20506" name="Rectangle 30"/>
          <p:cNvSpPr>
            <a:spLocks noChangeArrowheads="1"/>
          </p:cNvSpPr>
          <p:nvPr/>
        </p:nvSpPr>
        <p:spPr bwMode="auto">
          <a:xfrm>
            <a:off x="2057400" y="2209800"/>
            <a:ext cx="175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SRMC</a:t>
            </a:r>
            <a:r>
              <a:rPr lang="en-US" sz="1600" baseline="-25000"/>
              <a:t>1</a:t>
            </a:r>
            <a:endParaRPr lang="en-US" sz="1600"/>
          </a:p>
        </p:txBody>
      </p:sp>
      <p:sp>
        <p:nvSpPr>
          <p:cNvPr id="20507" name="Rectangle 31"/>
          <p:cNvSpPr>
            <a:spLocks noChangeArrowheads="1"/>
          </p:cNvSpPr>
          <p:nvPr/>
        </p:nvSpPr>
        <p:spPr bwMode="auto">
          <a:xfrm>
            <a:off x="2743200" y="2570163"/>
            <a:ext cx="175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SRATC</a:t>
            </a:r>
            <a:r>
              <a:rPr lang="en-US" sz="1600" baseline="-25000"/>
              <a:t>1</a:t>
            </a:r>
            <a:endParaRPr lang="en-US" sz="1600"/>
          </a:p>
        </p:txBody>
      </p:sp>
      <p:sp>
        <p:nvSpPr>
          <p:cNvPr id="20508" name="Rectangle 32"/>
          <p:cNvSpPr>
            <a:spLocks noChangeArrowheads="1"/>
          </p:cNvSpPr>
          <p:nvPr/>
        </p:nvSpPr>
        <p:spPr bwMode="auto">
          <a:xfrm>
            <a:off x="4953000" y="2667000"/>
            <a:ext cx="175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SRMC</a:t>
            </a:r>
            <a:r>
              <a:rPr lang="en-US" sz="1600" baseline="-25000"/>
              <a:t>1</a:t>
            </a:r>
            <a:endParaRPr lang="en-US" sz="1600"/>
          </a:p>
        </p:txBody>
      </p:sp>
      <p:sp>
        <p:nvSpPr>
          <p:cNvPr id="20509" name="Rectangle 33"/>
          <p:cNvSpPr>
            <a:spLocks noChangeArrowheads="1"/>
          </p:cNvSpPr>
          <p:nvPr/>
        </p:nvSpPr>
        <p:spPr bwMode="auto">
          <a:xfrm>
            <a:off x="5486400" y="3048000"/>
            <a:ext cx="19050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SRATC</a:t>
            </a:r>
            <a:r>
              <a:rPr lang="en-US" sz="1600" baseline="-25000"/>
              <a:t>3</a:t>
            </a:r>
            <a:endParaRPr lang="en-US" sz="1600"/>
          </a:p>
        </p:txBody>
      </p:sp>
      <p:sp>
        <p:nvSpPr>
          <p:cNvPr id="20510" name="Rectangle 34"/>
          <p:cNvSpPr>
            <a:spLocks noChangeArrowheads="1"/>
          </p:cNvSpPr>
          <p:nvPr/>
        </p:nvSpPr>
        <p:spPr bwMode="auto">
          <a:xfrm>
            <a:off x="6019800" y="2465388"/>
            <a:ext cx="2133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SRMC</a:t>
            </a:r>
            <a:r>
              <a:rPr lang="en-US" sz="1600" baseline="-25000"/>
              <a:t>4</a:t>
            </a:r>
            <a:endParaRPr lang="en-US" sz="1600"/>
          </a:p>
        </p:txBody>
      </p:sp>
      <p:sp>
        <p:nvSpPr>
          <p:cNvPr id="20511" name="Rectangle 35"/>
          <p:cNvSpPr>
            <a:spLocks noChangeArrowheads="1"/>
          </p:cNvSpPr>
          <p:nvPr/>
        </p:nvSpPr>
        <p:spPr bwMode="auto">
          <a:xfrm>
            <a:off x="6477000" y="2819400"/>
            <a:ext cx="2438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SRATC</a:t>
            </a:r>
            <a:r>
              <a:rPr lang="en-US" sz="1600" baseline="-25000"/>
              <a:t>4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66700"/>
            <a:ext cx="7467600" cy="11049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/>
              <a:t>Return To Scale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 smtClean="0">
                <a:latin typeface="Garamond" pitchFamily="18" charset="0"/>
              </a:rPr>
              <a:t>Return to scale</a:t>
            </a:r>
            <a:r>
              <a:rPr lang="en-US" smtClean="0">
                <a:latin typeface="Garamond" pitchFamily="18" charset="0"/>
              </a:rPr>
              <a:t> (skala hasil) menggambarkan dampak peningkatan input secara proporsional terhadap peningkatan output.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66700"/>
            <a:ext cx="7467600" cy="1104900"/>
          </a:xfrm>
        </p:spPr>
        <p:txBody>
          <a:bodyPr/>
          <a:lstStyle/>
          <a:p>
            <a:pPr eaLnBrk="1" hangingPunct="1">
              <a:defRPr/>
            </a:pPr>
            <a:r>
              <a:rPr lang="en-US" b="1" smtClean="0"/>
              <a:t>Return To Scale</a:t>
            </a:r>
            <a:r>
              <a:rPr lang="en-US" smtClean="0"/>
              <a:t> 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530350"/>
            <a:ext cx="7696200" cy="50673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Garamond" pitchFamily="18" charset="0"/>
              </a:rPr>
              <a:t>IRTS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Garamond" pitchFamily="18" charset="0"/>
              </a:rPr>
              <a:t>	</a:t>
            </a:r>
            <a:r>
              <a:rPr lang="en-US" sz="2800" dirty="0" err="1" smtClean="0">
                <a:latin typeface="Garamond" pitchFamily="18" charset="0"/>
              </a:rPr>
              <a:t>Jika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proporsi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perubahan</a:t>
            </a:r>
            <a:r>
              <a:rPr lang="en-US" sz="2800" dirty="0" smtClean="0">
                <a:latin typeface="Garamond" pitchFamily="18" charset="0"/>
              </a:rPr>
              <a:t> output </a:t>
            </a:r>
            <a:r>
              <a:rPr lang="en-US" sz="2800" dirty="0" err="1" smtClean="0">
                <a:latin typeface="Garamond" pitchFamily="18" charset="0"/>
              </a:rPr>
              <a:t>lebih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besar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dari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proporsi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perubahan</a:t>
            </a:r>
            <a:r>
              <a:rPr lang="en-US" sz="2800" dirty="0" smtClean="0">
                <a:latin typeface="Garamond" pitchFamily="18" charset="0"/>
              </a:rPr>
              <a:t> input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Garamond" pitchFamily="18" charset="0"/>
              </a:rPr>
              <a:t>CRTS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Garamond" pitchFamily="18" charset="0"/>
              </a:rPr>
              <a:t>	</a:t>
            </a:r>
            <a:r>
              <a:rPr lang="en-US" sz="2800" dirty="0" err="1" smtClean="0">
                <a:latin typeface="Garamond" pitchFamily="18" charset="0"/>
              </a:rPr>
              <a:t>Jika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proporsi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perubahan</a:t>
            </a:r>
            <a:r>
              <a:rPr lang="en-US" sz="2800" dirty="0" smtClean="0">
                <a:latin typeface="Garamond" pitchFamily="18" charset="0"/>
              </a:rPr>
              <a:t> output </a:t>
            </a:r>
            <a:r>
              <a:rPr lang="en-US" sz="2800" dirty="0" err="1" smtClean="0">
                <a:latin typeface="Garamond" pitchFamily="18" charset="0"/>
              </a:rPr>
              <a:t>sama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dengan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dari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proporsi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perubahan</a:t>
            </a:r>
            <a:r>
              <a:rPr lang="en-US" sz="2800" dirty="0" smtClean="0">
                <a:latin typeface="Garamond" pitchFamily="18" charset="0"/>
              </a:rPr>
              <a:t> input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800" dirty="0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>
                <a:latin typeface="Garamond" pitchFamily="18" charset="0"/>
              </a:rPr>
              <a:t>DRTS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dirty="0" smtClean="0">
                <a:latin typeface="Garamond" pitchFamily="18" charset="0"/>
              </a:rPr>
              <a:t>	</a:t>
            </a:r>
            <a:r>
              <a:rPr lang="en-US" sz="2800" dirty="0" err="1" smtClean="0">
                <a:latin typeface="Garamond" pitchFamily="18" charset="0"/>
              </a:rPr>
              <a:t>Jika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proporsi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perubahan</a:t>
            </a:r>
            <a:r>
              <a:rPr lang="en-US" sz="2800" dirty="0" smtClean="0">
                <a:latin typeface="Garamond" pitchFamily="18" charset="0"/>
              </a:rPr>
              <a:t> output </a:t>
            </a:r>
            <a:r>
              <a:rPr lang="en-US" sz="2800" dirty="0" err="1" smtClean="0">
                <a:latin typeface="Garamond" pitchFamily="18" charset="0"/>
              </a:rPr>
              <a:t>lebih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kecil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dari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proporsi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perubahan</a:t>
            </a:r>
            <a:r>
              <a:rPr lang="en-US" sz="2800" dirty="0" smtClean="0">
                <a:latin typeface="Garamond" pitchFamily="18" charset="0"/>
              </a:rPr>
              <a:t> input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43000" y="1790700"/>
            <a:ext cx="7772400" cy="50673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/>
              <a:t>			</a:t>
            </a:r>
            <a:r>
              <a:rPr lang="en-US" smtClean="0">
                <a:latin typeface="Garamond" pitchFamily="18" charset="0"/>
              </a:rPr>
              <a:t>Y = f (X</a:t>
            </a:r>
            <a:r>
              <a:rPr lang="en-US" baseline="-25000" smtClean="0">
                <a:latin typeface="Garamond" pitchFamily="18" charset="0"/>
              </a:rPr>
              <a:t>1</a:t>
            </a:r>
            <a:r>
              <a:rPr lang="en-US" smtClean="0">
                <a:latin typeface="Garamond" pitchFamily="18" charset="0"/>
              </a:rPr>
              <a:t>,X</a:t>
            </a:r>
            <a:r>
              <a:rPr lang="en-US" baseline="-25000" smtClean="0">
                <a:latin typeface="Garamond" pitchFamily="18" charset="0"/>
              </a:rPr>
              <a:t>2</a:t>
            </a:r>
            <a:r>
              <a:rPr lang="en-US" smtClean="0">
                <a:latin typeface="Garamond" pitchFamily="18" charset="0"/>
              </a:rPr>
              <a:t>,…..,X</a:t>
            </a:r>
            <a:r>
              <a:rPr lang="en-US" baseline="-25000" smtClean="0">
                <a:latin typeface="Garamond" pitchFamily="18" charset="0"/>
              </a:rPr>
              <a:t>n</a:t>
            </a:r>
            <a:r>
              <a:rPr lang="en-US" smtClean="0">
                <a:latin typeface="Garamond" pitchFamily="18" charset="0"/>
              </a:rPr>
              <a:t>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mtClean="0">
              <a:latin typeface="Garamond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</a:rPr>
              <a:t>		Yk</a:t>
            </a:r>
            <a:r>
              <a:rPr lang="el-GR" baseline="30000" smtClean="0">
                <a:latin typeface="Garamond" pitchFamily="18" charset="0"/>
                <a:cs typeface="Arial" charset="0"/>
              </a:rPr>
              <a:t>λ</a:t>
            </a:r>
            <a:r>
              <a:rPr lang="en-US" baseline="30000" smtClean="0">
                <a:latin typeface="Garamond" pitchFamily="18" charset="0"/>
                <a:cs typeface="Arial" charset="0"/>
              </a:rPr>
              <a:t> </a:t>
            </a:r>
            <a:r>
              <a:rPr lang="en-US" smtClean="0">
                <a:latin typeface="Garamond" pitchFamily="18" charset="0"/>
                <a:cs typeface="Arial" charset="0"/>
              </a:rPr>
              <a:t>= f ( kX</a:t>
            </a:r>
            <a:r>
              <a:rPr lang="en-US" baseline="-25000" smtClean="0">
                <a:latin typeface="Garamond" pitchFamily="18" charset="0"/>
                <a:cs typeface="Arial" charset="0"/>
              </a:rPr>
              <a:t>1</a:t>
            </a:r>
            <a:r>
              <a:rPr lang="en-US" smtClean="0">
                <a:latin typeface="Garamond" pitchFamily="18" charset="0"/>
                <a:cs typeface="Arial" charset="0"/>
              </a:rPr>
              <a:t>, kX</a:t>
            </a:r>
            <a:r>
              <a:rPr lang="en-US" baseline="-25000" smtClean="0">
                <a:latin typeface="Garamond" pitchFamily="18" charset="0"/>
                <a:cs typeface="Arial" charset="0"/>
              </a:rPr>
              <a:t>2</a:t>
            </a:r>
            <a:r>
              <a:rPr lang="en-US" smtClean="0">
                <a:latin typeface="Garamond" pitchFamily="18" charset="0"/>
                <a:cs typeface="Arial" charset="0"/>
              </a:rPr>
              <a:t>, kX</a:t>
            </a:r>
            <a:r>
              <a:rPr lang="en-US" baseline="-25000" smtClean="0">
                <a:latin typeface="Garamond" pitchFamily="18" charset="0"/>
                <a:cs typeface="Arial" charset="0"/>
              </a:rPr>
              <a:t>3</a:t>
            </a:r>
            <a:r>
              <a:rPr lang="en-US" smtClean="0">
                <a:latin typeface="Garamond" pitchFamily="18" charset="0"/>
                <a:cs typeface="Arial" charset="0"/>
              </a:rPr>
              <a:t>…..kx</a:t>
            </a:r>
            <a:r>
              <a:rPr lang="en-US" baseline="-25000" smtClean="0">
                <a:latin typeface="Garamond" pitchFamily="18" charset="0"/>
                <a:cs typeface="Arial" charset="0"/>
              </a:rPr>
              <a:t>n</a:t>
            </a:r>
            <a:r>
              <a:rPr lang="en-US" smtClean="0">
                <a:latin typeface="Garamond" pitchFamily="18" charset="0"/>
                <a:cs typeface="Arial" charset="0"/>
              </a:rPr>
              <a:t> )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  <a:cs typeface="Arial" charset="0"/>
              </a:rPr>
              <a:t>	</a:t>
            </a:r>
            <a:r>
              <a:rPr lang="el-GR" smtClean="0">
                <a:latin typeface="Garamond" pitchFamily="18" charset="0"/>
                <a:cs typeface="Arial" charset="0"/>
              </a:rPr>
              <a:t>λ</a:t>
            </a:r>
            <a:r>
              <a:rPr lang="en-US" smtClean="0">
                <a:latin typeface="Garamond" pitchFamily="18" charset="0"/>
                <a:cs typeface="Arial" charset="0"/>
              </a:rPr>
              <a:t> : return to scale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  <a:cs typeface="Arial" charset="0"/>
              </a:rPr>
              <a:t>	</a:t>
            </a:r>
            <a:r>
              <a:rPr lang="en-US" smtClean="0">
                <a:latin typeface="Garamond" pitchFamily="18" charset="0"/>
              </a:rPr>
              <a:t>k</a:t>
            </a:r>
            <a:r>
              <a:rPr lang="el-GR" baseline="30000" smtClean="0">
                <a:latin typeface="Garamond" pitchFamily="18" charset="0"/>
                <a:cs typeface="Arial" charset="0"/>
              </a:rPr>
              <a:t>λ</a:t>
            </a:r>
            <a:r>
              <a:rPr lang="en-US" baseline="30000" smtClean="0">
                <a:latin typeface="Garamond" pitchFamily="18" charset="0"/>
                <a:cs typeface="Arial" charset="0"/>
              </a:rPr>
              <a:t>  :</a:t>
            </a:r>
            <a:r>
              <a:rPr lang="en-US" smtClean="0">
                <a:latin typeface="Garamond" pitchFamily="18" charset="0"/>
                <a:cs typeface="Arial" charset="0"/>
              </a:rPr>
              <a:t> perubahan pada output ketika semua input dirubah sebesar k.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  <a:cs typeface="Arial" charset="0"/>
              </a:rPr>
              <a:t>			Jika   </a:t>
            </a:r>
            <a:r>
              <a:rPr lang="el-GR" smtClean="0">
                <a:latin typeface="Garamond" pitchFamily="18" charset="0"/>
                <a:cs typeface="Arial" charset="0"/>
              </a:rPr>
              <a:t>λ</a:t>
            </a:r>
            <a:r>
              <a:rPr lang="en-US" smtClean="0">
                <a:latin typeface="Garamond" pitchFamily="18" charset="0"/>
                <a:cs typeface="Arial" charset="0"/>
              </a:rPr>
              <a:t>  =  1   CRTS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  <a:cs typeface="Arial" charset="0"/>
              </a:rPr>
              <a:t>				</a:t>
            </a:r>
            <a:r>
              <a:rPr lang="el-GR" smtClean="0">
                <a:latin typeface="Garamond" pitchFamily="18" charset="0"/>
                <a:cs typeface="Arial" charset="0"/>
              </a:rPr>
              <a:t>λ</a:t>
            </a:r>
            <a:r>
              <a:rPr lang="en-US" smtClean="0">
                <a:latin typeface="Garamond" pitchFamily="18" charset="0"/>
                <a:cs typeface="Arial" charset="0"/>
              </a:rPr>
              <a:t>  &gt;  1   IRTS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  <a:cs typeface="Arial" charset="0"/>
              </a:rPr>
              <a:t>	     			</a:t>
            </a:r>
            <a:r>
              <a:rPr lang="el-GR" smtClean="0">
                <a:latin typeface="Garamond" pitchFamily="18" charset="0"/>
                <a:cs typeface="Arial" charset="0"/>
              </a:rPr>
              <a:t>λ</a:t>
            </a:r>
            <a:r>
              <a:rPr lang="en-US" smtClean="0">
                <a:latin typeface="Garamond" pitchFamily="18" charset="0"/>
                <a:cs typeface="Arial" charset="0"/>
              </a:rPr>
              <a:t>  &lt;  1   DRTS</a:t>
            </a:r>
            <a:endParaRPr lang="el-GR" smtClean="0">
              <a:latin typeface="Garamond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743200" y="228600"/>
            <a:ext cx="4343400" cy="11049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dirty="0" smtClean="0"/>
              <a:t>PENDAHULUAN 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790700"/>
            <a:ext cx="7543800" cy="3238500"/>
          </a:xfrm>
        </p:spPr>
        <p:txBody>
          <a:bodyPr/>
          <a:lstStyle/>
          <a:p>
            <a:pPr marL="517525" indent="-517525" eaLnBrk="1" hangingPunct="1">
              <a:buFont typeface="Wingdings" pitchFamily="2" charset="2"/>
              <a:buNone/>
            </a:pPr>
            <a:r>
              <a:rPr lang="en-US" dirty="0" smtClean="0"/>
              <a:t>	</a:t>
            </a:r>
            <a:r>
              <a:rPr lang="en-US" sz="2800" dirty="0" err="1" smtClean="0">
                <a:latin typeface="Garamond" pitchFamily="18" charset="0"/>
              </a:rPr>
              <a:t>Dalam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jangka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panjang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terdapat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beberapa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asumsi</a:t>
            </a:r>
            <a:r>
              <a:rPr lang="en-US" sz="2800" dirty="0" smtClean="0">
                <a:latin typeface="Garamond" pitchFamily="18" charset="0"/>
              </a:rPr>
              <a:t> yang </a:t>
            </a:r>
            <a:r>
              <a:rPr lang="en-US" sz="2800" dirty="0" err="1" smtClean="0">
                <a:latin typeface="Garamond" pitchFamily="18" charset="0"/>
              </a:rPr>
              <a:t>digunakan</a:t>
            </a:r>
            <a:r>
              <a:rPr lang="en-US" sz="2800" dirty="0" smtClean="0">
                <a:latin typeface="Garamond" pitchFamily="18" charset="0"/>
              </a:rPr>
              <a:t> : </a:t>
            </a:r>
          </a:p>
          <a:p>
            <a:pPr marL="517525" indent="-517525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800" dirty="0" err="1" smtClean="0">
                <a:latin typeface="Garamond" pitchFamily="18" charset="0"/>
              </a:rPr>
              <a:t>Semua</a:t>
            </a:r>
            <a:r>
              <a:rPr lang="en-US" sz="2800" dirty="0" smtClean="0">
                <a:latin typeface="Garamond" pitchFamily="18" charset="0"/>
              </a:rPr>
              <a:t> input yang </a:t>
            </a:r>
            <a:r>
              <a:rPr lang="en-US" sz="2800" dirty="0" err="1" smtClean="0">
                <a:latin typeface="Garamond" pitchFamily="18" charset="0"/>
              </a:rPr>
              <a:t>digunakan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bersifat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variabel</a:t>
            </a:r>
            <a:r>
              <a:rPr lang="en-US" sz="2800" dirty="0" smtClean="0">
                <a:latin typeface="Garamond" pitchFamily="18" charset="0"/>
              </a:rPr>
              <a:t> </a:t>
            </a:r>
          </a:p>
          <a:p>
            <a:pPr marL="517525" indent="-517525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800" i="1" dirty="0" smtClean="0">
                <a:latin typeface="Garamond" pitchFamily="18" charset="0"/>
              </a:rPr>
              <a:t>Diminishing return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tidak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berlaku</a:t>
            </a:r>
            <a:r>
              <a:rPr lang="en-US" sz="2800" dirty="0" smtClean="0">
                <a:latin typeface="Garamond" pitchFamily="18" charset="0"/>
              </a:rPr>
              <a:t> </a:t>
            </a:r>
          </a:p>
          <a:p>
            <a:pPr marL="517525" indent="-517525" eaLnBrk="1" hangingPunct="1">
              <a:buClr>
                <a:schemeClr val="tx1"/>
              </a:buClr>
              <a:buFont typeface="Wingdings" pitchFamily="2" charset="2"/>
              <a:buChar char="Ø"/>
            </a:pPr>
            <a:r>
              <a:rPr lang="en-US" sz="2800" dirty="0" err="1" smtClean="0">
                <a:latin typeface="Garamond" pitchFamily="18" charset="0"/>
              </a:rPr>
              <a:t>Pasar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berada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dalam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pasar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persaingan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sempurna</a:t>
            </a:r>
            <a:r>
              <a:rPr lang="en-US" sz="2800" dirty="0" smtClean="0">
                <a:latin typeface="Garamond" pitchFamily="18" charset="0"/>
              </a:rPr>
              <a:t> (PPS) </a:t>
            </a:r>
          </a:p>
        </p:txBody>
      </p:sp>
      <p:sp>
        <p:nvSpPr>
          <p:cNvPr id="4" name="Rectangle 3"/>
          <p:cNvSpPr/>
          <p:nvPr/>
        </p:nvSpPr>
        <p:spPr>
          <a:xfrm>
            <a:off x="2133600" y="5105400"/>
            <a:ext cx="166366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Garamond" pitchFamily="18" charset="0"/>
              </a:rPr>
              <a:t>LRTC = </a:t>
            </a:r>
            <a:endParaRPr lang="en-US" dirty="0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489434" y="5044966"/>
            <a:ext cx="487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SzPct val="90000"/>
              <a:buFont typeface="Wingdings" pitchFamily="2" charset="2"/>
              <a:buNone/>
            </a:pPr>
            <a:r>
              <a:rPr lang="en-US" dirty="0">
                <a:latin typeface="Garamond" pitchFamily="18" charset="0"/>
              </a:rPr>
              <a:t>P</a:t>
            </a:r>
            <a:r>
              <a:rPr lang="en-US" baseline="-25000" dirty="0">
                <a:latin typeface="Garamond" pitchFamily="18" charset="0"/>
              </a:rPr>
              <a:t>X1 </a:t>
            </a:r>
            <a:r>
              <a:rPr lang="en-US" dirty="0">
                <a:latin typeface="Garamond" pitchFamily="18" charset="0"/>
              </a:rPr>
              <a:t> X</a:t>
            </a:r>
            <a:r>
              <a:rPr lang="en-US" baseline="-25000" dirty="0">
                <a:latin typeface="Garamond" pitchFamily="18" charset="0"/>
              </a:rPr>
              <a:t>1</a:t>
            </a:r>
            <a:r>
              <a:rPr lang="en-US" dirty="0">
                <a:latin typeface="Garamond" pitchFamily="18" charset="0"/>
              </a:rPr>
              <a:t> + P</a:t>
            </a:r>
            <a:r>
              <a:rPr lang="en-US" baseline="-25000" dirty="0">
                <a:latin typeface="Garamond" pitchFamily="18" charset="0"/>
              </a:rPr>
              <a:t>X2  </a:t>
            </a:r>
            <a:r>
              <a:rPr lang="en-US" dirty="0">
                <a:latin typeface="Garamond" pitchFamily="18" charset="0"/>
              </a:rPr>
              <a:t>X</a:t>
            </a:r>
            <a:r>
              <a:rPr lang="en-US" baseline="-25000" dirty="0">
                <a:latin typeface="Garamond" pitchFamily="18" charset="0"/>
              </a:rPr>
              <a:t>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7696200" cy="10287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3200" b="1" smtClean="0"/>
              <a:t>HOMOGENEOUS FUNCTIONS AND EULER’S THEOREM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latin typeface="Garamond" pitchFamily="18" charset="0"/>
              </a:rPr>
              <a:t>DEFINISI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</a:rPr>
              <a:t>	Sebuah fungsi adalah homogen berderajat “λ” jika perbanyakan dari masing-masing variabel independennya sebesar k akan meningkatkan nilai variabel dependennya sebesar kλ, disimbolkan: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</a:rPr>
              <a:t>            Yk</a:t>
            </a:r>
            <a:r>
              <a:rPr lang="el-GR" baseline="30000" smtClean="0">
                <a:latin typeface="Garamond" pitchFamily="18" charset="0"/>
                <a:cs typeface="Arial" charset="0"/>
              </a:rPr>
              <a:t>λ</a:t>
            </a:r>
            <a:r>
              <a:rPr lang="en-US" baseline="30000" smtClean="0">
                <a:latin typeface="Garamond" pitchFamily="18" charset="0"/>
                <a:cs typeface="Arial" charset="0"/>
              </a:rPr>
              <a:t> </a:t>
            </a:r>
            <a:r>
              <a:rPr lang="en-US" smtClean="0">
                <a:latin typeface="Garamond" pitchFamily="18" charset="0"/>
                <a:cs typeface="Arial" charset="0"/>
              </a:rPr>
              <a:t>= k</a:t>
            </a:r>
            <a:r>
              <a:rPr lang="el-GR" baseline="30000" smtClean="0">
                <a:latin typeface="Garamond" pitchFamily="18" charset="0"/>
              </a:rPr>
              <a:t>λ</a:t>
            </a:r>
            <a:r>
              <a:rPr lang="en-US" smtClean="0">
                <a:latin typeface="Garamond" pitchFamily="18" charset="0"/>
              </a:rPr>
              <a:t> f ( X</a:t>
            </a:r>
            <a:r>
              <a:rPr lang="en-US" baseline="-25000" smtClean="0">
                <a:latin typeface="Garamond" pitchFamily="18" charset="0"/>
              </a:rPr>
              <a:t>1</a:t>
            </a:r>
            <a:r>
              <a:rPr lang="en-US" smtClean="0">
                <a:latin typeface="Garamond" pitchFamily="18" charset="0"/>
              </a:rPr>
              <a:t>, X</a:t>
            </a:r>
            <a:r>
              <a:rPr lang="en-US" baseline="-25000" smtClean="0">
                <a:latin typeface="Garamond" pitchFamily="18" charset="0"/>
              </a:rPr>
              <a:t>2</a:t>
            </a:r>
            <a:r>
              <a:rPr lang="en-US" smtClean="0">
                <a:latin typeface="Garamond" pitchFamily="18" charset="0"/>
              </a:rPr>
              <a:t>) = f (kX</a:t>
            </a:r>
            <a:r>
              <a:rPr lang="en-US" baseline="-25000" smtClean="0">
                <a:latin typeface="Garamond" pitchFamily="18" charset="0"/>
              </a:rPr>
              <a:t>1</a:t>
            </a:r>
            <a:r>
              <a:rPr lang="en-US" smtClean="0">
                <a:latin typeface="Garamond" pitchFamily="18" charset="0"/>
              </a:rPr>
              <a:t>, kX</a:t>
            </a:r>
            <a:r>
              <a:rPr lang="en-US" baseline="-25000" smtClean="0">
                <a:latin typeface="Garamond" pitchFamily="18" charset="0"/>
              </a:rPr>
              <a:t>2</a:t>
            </a:r>
            <a:r>
              <a:rPr lang="en-US" smtClean="0">
                <a:latin typeface="Garamond" pitchFamily="18" charset="0"/>
              </a:rPr>
              <a:t>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381000"/>
            <a:ext cx="8324850" cy="11049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Euler’s Theorem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600200"/>
            <a:ext cx="7772400" cy="41529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dirty="0" smtClean="0">
              <a:latin typeface="Garamond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latin typeface="Garamond" pitchFamily="18" charset="0"/>
              </a:rPr>
              <a:t>  X</a:t>
            </a:r>
            <a:r>
              <a:rPr lang="en-US" baseline="-25000" dirty="0" smtClean="0">
                <a:latin typeface="Garamond" pitchFamily="18" charset="0"/>
              </a:rPr>
              <a:t>1</a:t>
            </a:r>
            <a:r>
              <a:rPr lang="en-US" dirty="0" smtClean="0">
                <a:latin typeface="Garamond" pitchFamily="18" charset="0"/>
              </a:rPr>
              <a:t>                X</a:t>
            </a:r>
            <a:r>
              <a:rPr lang="en-US" baseline="-25000" dirty="0" smtClean="0">
                <a:latin typeface="Garamond" pitchFamily="18" charset="0"/>
              </a:rPr>
              <a:t>2</a:t>
            </a:r>
            <a:r>
              <a:rPr lang="en-US" dirty="0" smtClean="0">
                <a:latin typeface="Garamond" pitchFamily="18" charset="0"/>
              </a:rPr>
              <a:t>	           = 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>
              <a:latin typeface="Garamond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latin typeface="Garamond" pitchFamily="18" charset="0"/>
              </a:rPr>
              <a:t> X</a:t>
            </a:r>
            <a:r>
              <a:rPr lang="en-US" baseline="-25000" dirty="0" smtClean="0">
                <a:latin typeface="Garamond" pitchFamily="18" charset="0"/>
              </a:rPr>
              <a:t>1</a:t>
            </a:r>
            <a:r>
              <a:rPr lang="en-US" dirty="0" smtClean="0">
                <a:latin typeface="Garamond" pitchFamily="18" charset="0"/>
              </a:rPr>
              <a:t>MPP</a:t>
            </a:r>
            <a:r>
              <a:rPr lang="en-US" baseline="-25000" dirty="0" smtClean="0">
                <a:latin typeface="Garamond" pitchFamily="18" charset="0"/>
              </a:rPr>
              <a:t>X1</a:t>
            </a:r>
            <a:r>
              <a:rPr lang="en-US" dirty="0" smtClean="0">
                <a:latin typeface="Garamond" pitchFamily="18" charset="0"/>
              </a:rPr>
              <a:t> + X</a:t>
            </a:r>
            <a:r>
              <a:rPr lang="en-US" baseline="-25000" dirty="0" smtClean="0">
                <a:latin typeface="Garamond" pitchFamily="18" charset="0"/>
              </a:rPr>
              <a:t>2</a:t>
            </a:r>
            <a:r>
              <a:rPr lang="en-US" dirty="0" smtClean="0">
                <a:latin typeface="Garamond" pitchFamily="18" charset="0"/>
              </a:rPr>
              <a:t>MPP</a:t>
            </a:r>
            <a:r>
              <a:rPr lang="en-US" baseline="-25000" dirty="0" smtClean="0">
                <a:latin typeface="Garamond" pitchFamily="18" charset="0"/>
              </a:rPr>
              <a:t>X2</a:t>
            </a:r>
            <a:r>
              <a:rPr lang="en-US" dirty="0" smtClean="0">
                <a:latin typeface="Garamond" pitchFamily="18" charset="0"/>
              </a:rPr>
              <a:t> = </a:t>
            </a:r>
            <a:r>
              <a:rPr lang="el-GR" dirty="0" smtClean="0"/>
              <a:t>λ</a:t>
            </a:r>
            <a:r>
              <a:rPr lang="en-US" dirty="0" smtClean="0">
                <a:latin typeface="Garamond" pitchFamily="18" charset="0"/>
              </a:rPr>
              <a:t>Y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dirty="0" err="1" smtClean="0">
                <a:latin typeface="Trebuchet MS" pitchFamily="34" charset="0"/>
              </a:rPr>
              <a:t>Untuk</a:t>
            </a:r>
            <a:r>
              <a:rPr lang="en-US" b="1" dirty="0" smtClean="0">
                <a:latin typeface="Trebuchet MS" pitchFamily="34" charset="0"/>
              </a:rPr>
              <a:t> </a:t>
            </a:r>
            <a:r>
              <a:rPr lang="en-US" b="1" dirty="0" err="1" smtClean="0">
                <a:latin typeface="Trebuchet MS" pitchFamily="34" charset="0"/>
              </a:rPr>
              <a:t>homogenitas</a:t>
            </a:r>
            <a:r>
              <a:rPr lang="en-US" b="1" dirty="0" smtClean="0">
                <a:latin typeface="Trebuchet MS" pitchFamily="34" charset="0"/>
              </a:rPr>
              <a:t> </a:t>
            </a:r>
            <a:r>
              <a:rPr lang="en-US" b="1" dirty="0" err="1" smtClean="0">
                <a:latin typeface="Trebuchet MS" pitchFamily="34" charset="0"/>
              </a:rPr>
              <a:t>derajat</a:t>
            </a:r>
            <a:r>
              <a:rPr lang="en-US" b="1" dirty="0" smtClean="0">
                <a:latin typeface="Trebuchet MS" pitchFamily="34" charset="0"/>
              </a:rPr>
              <a:t> </a:t>
            </a:r>
            <a:r>
              <a:rPr lang="en-US" b="1" dirty="0" err="1" smtClean="0">
                <a:latin typeface="Trebuchet MS" pitchFamily="34" charset="0"/>
              </a:rPr>
              <a:t>satu</a:t>
            </a:r>
            <a:r>
              <a:rPr lang="en-US" b="1" dirty="0" smtClean="0">
                <a:latin typeface="Trebuchet MS" pitchFamily="34" charset="0"/>
              </a:rPr>
              <a:t> :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dirty="0" smtClean="0">
                <a:latin typeface="Trebuchet MS" pitchFamily="34" charset="0"/>
              </a:rPr>
              <a:t>X</a:t>
            </a:r>
            <a:r>
              <a:rPr lang="en-US" b="1" baseline="-25000" dirty="0" smtClean="0">
                <a:latin typeface="Trebuchet MS" pitchFamily="34" charset="0"/>
              </a:rPr>
              <a:t>1</a:t>
            </a:r>
            <a:r>
              <a:rPr lang="en-US" b="1" dirty="0" smtClean="0">
                <a:latin typeface="Trebuchet MS" pitchFamily="34" charset="0"/>
              </a:rPr>
              <a:t>MPP</a:t>
            </a:r>
            <a:r>
              <a:rPr lang="en-US" b="1" baseline="-25000" dirty="0" smtClean="0">
                <a:latin typeface="Trebuchet MS" pitchFamily="34" charset="0"/>
              </a:rPr>
              <a:t>X1</a:t>
            </a:r>
            <a:r>
              <a:rPr lang="en-US" b="1" dirty="0" smtClean="0">
                <a:latin typeface="Trebuchet MS" pitchFamily="34" charset="0"/>
              </a:rPr>
              <a:t> + X</a:t>
            </a:r>
            <a:r>
              <a:rPr lang="en-US" b="1" baseline="-25000" dirty="0" smtClean="0">
                <a:latin typeface="Trebuchet MS" pitchFamily="34" charset="0"/>
              </a:rPr>
              <a:t>2</a:t>
            </a:r>
            <a:r>
              <a:rPr lang="en-US" b="1" dirty="0" smtClean="0">
                <a:latin typeface="Trebuchet MS" pitchFamily="34" charset="0"/>
              </a:rPr>
              <a:t>MPP</a:t>
            </a:r>
            <a:r>
              <a:rPr lang="en-US" b="1" baseline="-25000" dirty="0" smtClean="0">
                <a:latin typeface="Trebuchet MS" pitchFamily="34" charset="0"/>
              </a:rPr>
              <a:t>X2</a:t>
            </a:r>
            <a:r>
              <a:rPr lang="en-US" b="1" dirty="0" smtClean="0">
                <a:latin typeface="Trebuchet MS" pitchFamily="34" charset="0"/>
              </a:rPr>
              <a:t> = Y</a:t>
            </a:r>
          </a:p>
          <a:p>
            <a:pPr eaLnBrk="1" hangingPunct="1">
              <a:buFont typeface="Wingdings" pitchFamily="2" charset="2"/>
              <a:buNone/>
            </a:pPr>
            <a:endParaRPr lang="en-US" b="1" dirty="0" smtClean="0">
              <a:latin typeface="Trebuchet MS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n-US" sz="2800" b="1" dirty="0" smtClean="0">
              <a:latin typeface="Trebuchet MS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el-GR" sz="2800" dirty="0" smtClean="0">
              <a:latin typeface="Garamond" pitchFamily="18" charset="0"/>
            </a:endParaRPr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3124200" y="2209800"/>
            <a:ext cx="4222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+</a:t>
            </a:r>
          </a:p>
        </p:txBody>
      </p:sp>
      <p:grpSp>
        <p:nvGrpSpPr>
          <p:cNvPr id="25605" name="Group 9"/>
          <p:cNvGrpSpPr>
            <a:grpSpLocks/>
          </p:cNvGrpSpPr>
          <p:nvPr/>
        </p:nvGrpSpPr>
        <p:grpSpPr bwMode="auto">
          <a:xfrm>
            <a:off x="1905000" y="1981200"/>
            <a:ext cx="1371600" cy="1066800"/>
            <a:chOff x="1056" y="1728"/>
            <a:chExt cx="864" cy="672"/>
          </a:xfrm>
        </p:grpSpPr>
        <p:sp>
          <p:nvSpPr>
            <p:cNvPr id="25610" name="Rectangle 6"/>
            <p:cNvSpPr>
              <a:spLocks noChangeArrowheads="1"/>
            </p:cNvSpPr>
            <p:nvPr/>
          </p:nvSpPr>
          <p:spPr bwMode="auto">
            <a:xfrm>
              <a:off x="1056" y="2016"/>
              <a:ext cx="86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>
                  <a:latin typeface="Garamond" pitchFamily="18" charset="0"/>
                </a:rPr>
                <a:t>δ</a:t>
              </a:r>
              <a:r>
                <a:rPr lang="en-US" sz="2800">
                  <a:latin typeface="Garamond" pitchFamily="18" charset="0"/>
                </a:rPr>
                <a:t>X</a:t>
              </a:r>
              <a:r>
                <a:rPr lang="en-US" sz="2800" baseline="-25000">
                  <a:latin typeface="Garamond" pitchFamily="18" charset="0"/>
                </a:rPr>
                <a:t>1</a:t>
              </a:r>
            </a:p>
          </p:txBody>
        </p:sp>
        <p:sp>
          <p:nvSpPr>
            <p:cNvPr id="25611" name="Rectangle 7"/>
            <p:cNvSpPr>
              <a:spLocks noChangeArrowheads="1"/>
            </p:cNvSpPr>
            <p:nvPr/>
          </p:nvSpPr>
          <p:spPr bwMode="auto">
            <a:xfrm>
              <a:off x="1056" y="1728"/>
              <a:ext cx="86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2800">
                  <a:latin typeface="Garamond" pitchFamily="18" charset="0"/>
                </a:rPr>
                <a:t>δ</a:t>
              </a:r>
              <a:r>
                <a:rPr lang="en-US" sz="2800">
                  <a:latin typeface="Garamond" pitchFamily="18" charset="0"/>
                </a:rPr>
                <a:t>Y</a:t>
              </a:r>
              <a:endParaRPr lang="en-US" sz="2800" baseline="-25000">
                <a:latin typeface="Garamond" pitchFamily="18" charset="0"/>
              </a:endParaRPr>
            </a:p>
          </p:txBody>
        </p:sp>
        <p:sp>
          <p:nvSpPr>
            <p:cNvPr id="25612" name="Line 8"/>
            <p:cNvSpPr>
              <a:spLocks noChangeShapeType="1"/>
            </p:cNvSpPr>
            <p:nvPr/>
          </p:nvSpPr>
          <p:spPr bwMode="auto">
            <a:xfrm>
              <a:off x="1248" y="206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606" name="Rectangle 11"/>
          <p:cNvSpPr>
            <a:spLocks noChangeArrowheads="1"/>
          </p:cNvSpPr>
          <p:nvPr/>
        </p:nvSpPr>
        <p:spPr bwMode="auto">
          <a:xfrm>
            <a:off x="3962400" y="2438400"/>
            <a:ext cx="137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>
                <a:latin typeface="Garamond" pitchFamily="18" charset="0"/>
              </a:rPr>
              <a:t>δ</a:t>
            </a:r>
            <a:r>
              <a:rPr lang="en-US" sz="2800">
                <a:latin typeface="Garamond" pitchFamily="18" charset="0"/>
              </a:rPr>
              <a:t>X</a:t>
            </a:r>
            <a:r>
              <a:rPr lang="en-US" sz="2800" baseline="-25000">
                <a:latin typeface="Garamond" pitchFamily="18" charset="0"/>
              </a:rPr>
              <a:t>2</a:t>
            </a:r>
          </a:p>
        </p:txBody>
      </p:sp>
      <p:sp>
        <p:nvSpPr>
          <p:cNvPr id="25607" name="Rectangle 12"/>
          <p:cNvSpPr>
            <a:spLocks noChangeArrowheads="1"/>
          </p:cNvSpPr>
          <p:nvPr/>
        </p:nvSpPr>
        <p:spPr bwMode="auto">
          <a:xfrm>
            <a:off x="3962400" y="1981200"/>
            <a:ext cx="1371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l-GR" sz="2800">
                <a:latin typeface="Garamond" pitchFamily="18" charset="0"/>
              </a:rPr>
              <a:t>δ</a:t>
            </a:r>
            <a:r>
              <a:rPr lang="en-US" sz="2800">
                <a:latin typeface="Garamond" pitchFamily="18" charset="0"/>
              </a:rPr>
              <a:t>Y</a:t>
            </a:r>
            <a:endParaRPr lang="en-US" sz="2800" baseline="-25000">
              <a:latin typeface="Garamond" pitchFamily="18" charset="0"/>
            </a:endParaRPr>
          </a:p>
        </p:txBody>
      </p:sp>
      <p:sp>
        <p:nvSpPr>
          <p:cNvPr id="25608" name="Line 13"/>
          <p:cNvSpPr>
            <a:spLocks noChangeShapeType="1"/>
          </p:cNvSpPr>
          <p:nvPr/>
        </p:nvSpPr>
        <p:spPr bwMode="auto">
          <a:xfrm>
            <a:off x="4267200" y="2514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9" name="Rectangle 14"/>
          <p:cNvSpPr>
            <a:spLocks noChangeArrowheads="1"/>
          </p:cNvSpPr>
          <p:nvPr/>
        </p:nvSpPr>
        <p:spPr bwMode="auto">
          <a:xfrm>
            <a:off x="5638800" y="2133600"/>
            <a:ext cx="68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Garamond" pitchFamily="18" charset="0"/>
              </a:rPr>
              <a:t>λ</a:t>
            </a:r>
            <a:r>
              <a:rPr lang="en-US">
                <a:latin typeface="Garamond" pitchFamily="18" charset="0"/>
              </a:rPr>
              <a:t>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28600"/>
            <a:ext cx="4057650" cy="11049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u="sng" smtClean="0"/>
              <a:t>Contoh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485900"/>
            <a:ext cx="7467600" cy="43815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>
                <a:latin typeface="Garamond" pitchFamily="18" charset="0"/>
              </a:rPr>
              <a:t>			Y = 10 X</a:t>
            </a:r>
            <a:r>
              <a:rPr lang="en-US" sz="2800" baseline="-25000" smtClean="0">
                <a:latin typeface="Garamond" pitchFamily="18" charset="0"/>
              </a:rPr>
              <a:t>1</a:t>
            </a:r>
            <a:r>
              <a:rPr lang="en-US" sz="2800" baseline="30000" smtClean="0">
                <a:latin typeface="Garamond" pitchFamily="18" charset="0"/>
              </a:rPr>
              <a:t>½</a:t>
            </a:r>
            <a:r>
              <a:rPr lang="en-US" sz="2800" smtClean="0">
                <a:latin typeface="Garamond" pitchFamily="18" charset="0"/>
              </a:rPr>
              <a:t> X</a:t>
            </a:r>
            <a:r>
              <a:rPr lang="en-US" sz="2800" baseline="-25000" smtClean="0">
                <a:latin typeface="Garamond" pitchFamily="18" charset="0"/>
              </a:rPr>
              <a:t>2</a:t>
            </a:r>
            <a:r>
              <a:rPr lang="en-US" sz="2800" baseline="30000" smtClean="0">
                <a:latin typeface="Garamond" pitchFamily="18" charset="0"/>
              </a:rPr>
              <a:t>½</a:t>
            </a:r>
            <a:r>
              <a:rPr lang="en-US" sz="2800" smtClean="0">
                <a:latin typeface="Garamond" pitchFamily="18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>
                <a:latin typeface="Garamond" pitchFamily="18" charset="0"/>
              </a:rPr>
              <a:t>Ketika X</a:t>
            </a:r>
            <a:r>
              <a:rPr lang="en-US" sz="2800" baseline="-25000" smtClean="0">
                <a:latin typeface="Garamond" pitchFamily="18" charset="0"/>
              </a:rPr>
              <a:t>1</a:t>
            </a:r>
            <a:r>
              <a:rPr lang="en-US" sz="2800" smtClean="0">
                <a:latin typeface="Garamond" pitchFamily="18" charset="0"/>
              </a:rPr>
              <a:t> = 4 dan X</a:t>
            </a:r>
            <a:r>
              <a:rPr lang="en-US" sz="2800" baseline="-25000" smtClean="0">
                <a:latin typeface="Garamond" pitchFamily="18" charset="0"/>
              </a:rPr>
              <a:t>2</a:t>
            </a:r>
            <a:r>
              <a:rPr lang="en-US" sz="2800" smtClean="0">
                <a:latin typeface="Garamond" pitchFamily="18" charset="0"/>
              </a:rPr>
              <a:t> = 9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>
                <a:latin typeface="Garamond" pitchFamily="18" charset="0"/>
              </a:rPr>
              <a:t>			Y = 10 (4)</a:t>
            </a:r>
            <a:r>
              <a:rPr lang="en-US" sz="2800" baseline="30000" smtClean="0">
                <a:latin typeface="Garamond" pitchFamily="18" charset="0"/>
              </a:rPr>
              <a:t>½</a:t>
            </a:r>
            <a:r>
              <a:rPr lang="en-US" sz="2800" smtClean="0">
                <a:latin typeface="Garamond" pitchFamily="18" charset="0"/>
              </a:rPr>
              <a:t>(9) </a:t>
            </a:r>
            <a:r>
              <a:rPr lang="en-US" sz="2800" baseline="30000" smtClean="0">
                <a:latin typeface="Garamond" pitchFamily="18" charset="0"/>
              </a:rPr>
              <a:t>½</a:t>
            </a:r>
            <a:endParaRPr lang="en-US" sz="2800" smtClean="0">
              <a:latin typeface="Garamond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>
                <a:latin typeface="Garamond" pitchFamily="18" charset="0"/>
              </a:rPr>
              <a:t>			Y = 10.2.3 = 60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800" smtClean="0">
                <a:latin typeface="Garamond" pitchFamily="18" charset="0"/>
              </a:rPr>
              <a:t>Tetapi aplikasi teorema Euler memberikan : </a:t>
            </a:r>
          </a:p>
          <a:p>
            <a:pPr marL="609600" indent="-609600" eaLnBrk="1" hangingPunct="1">
              <a:lnSpc>
                <a:spcPct val="60000"/>
              </a:lnSpc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  <a:p>
            <a:pPr marL="609600" indent="-609600"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en-US" sz="2800" smtClean="0">
                <a:latin typeface="Garamond" pitchFamily="18" charset="0"/>
              </a:rPr>
              <a:t>4            + 9           = 4 (5 X</a:t>
            </a:r>
            <a:r>
              <a:rPr lang="en-US" sz="2800" baseline="-25000" smtClean="0">
                <a:latin typeface="Garamond" pitchFamily="18" charset="0"/>
              </a:rPr>
              <a:t>1</a:t>
            </a:r>
            <a:r>
              <a:rPr lang="en-US" sz="2800" baseline="30000" smtClean="0">
                <a:latin typeface="Garamond" pitchFamily="18" charset="0"/>
              </a:rPr>
              <a:t>-½</a:t>
            </a:r>
            <a:r>
              <a:rPr lang="en-US" sz="2800" smtClean="0">
                <a:latin typeface="Garamond" pitchFamily="18" charset="0"/>
              </a:rPr>
              <a:t> X</a:t>
            </a:r>
            <a:r>
              <a:rPr lang="en-US" sz="2800" baseline="-25000" smtClean="0">
                <a:latin typeface="Garamond" pitchFamily="18" charset="0"/>
              </a:rPr>
              <a:t>2</a:t>
            </a:r>
            <a:r>
              <a:rPr lang="en-US" sz="2800" baseline="30000" smtClean="0">
                <a:latin typeface="Garamond" pitchFamily="18" charset="0"/>
              </a:rPr>
              <a:t>½</a:t>
            </a:r>
            <a:r>
              <a:rPr lang="en-US" sz="2800" smtClean="0">
                <a:latin typeface="Garamond" pitchFamily="18" charset="0"/>
              </a:rPr>
              <a:t>)+9(5X</a:t>
            </a:r>
            <a:r>
              <a:rPr lang="en-US" sz="2800" baseline="-25000" smtClean="0">
                <a:latin typeface="Garamond" pitchFamily="18" charset="0"/>
              </a:rPr>
              <a:t>1</a:t>
            </a:r>
            <a:r>
              <a:rPr lang="en-US" sz="2800" baseline="30000" smtClean="0">
                <a:latin typeface="Garamond" pitchFamily="18" charset="0"/>
              </a:rPr>
              <a:t>½</a:t>
            </a:r>
            <a:r>
              <a:rPr lang="en-US" sz="2800" smtClean="0">
                <a:latin typeface="Garamond" pitchFamily="18" charset="0"/>
              </a:rPr>
              <a:t> X</a:t>
            </a:r>
            <a:r>
              <a:rPr lang="en-US" sz="2800" baseline="-25000" smtClean="0">
                <a:latin typeface="Garamond" pitchFamily="18" charset="0"/>
              </a:rPr>
              <a:t>2</a:t>
            </a:r>
            <a:r>
              <a:rPr lang="en-US" sz="2800" baseline="30000" smtClean="0">
                <a:latin typeface="Garamond" pitchFamily="18" charset="0"/>
              </a:rPr>
              <a:t>-½</a:t>
            </a:r>
            <a:r>
              <a:rPr lang="en-US" sz="2800" smtClean="0">
                <a:latin typeface="Garamond" pitchFamily="18" charset="0"/>
              </a:rPr>
              <a:t>)</a:t>
            </a:r>
          </a:p>
          <a:p>
            <a:pPr marL="609600" indent="-609600" eaLnBrk="1" hangingPunct="1">
              <a:lnSpc>
                <a:spcPct val="60000"/>
              </a:lnSpc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  <a:p>
            <a:pPr marL="609600" indent="-609600" eaLnBrk="1" hangingPunct="1">
              <a:lnSpc>
                <a:spcPct val="60000"/>
              </a:lnSpc>
              <a:buFont typeface="Wingdings" pitchFamily="2" charset="2"/>
              <a:buNone/>
            </a:pPr>
            <a:r>
              <a:rPr lang="en-US" sz="2800" smtClean="0">
                <a:latin typeface="Garamond" pitchFamily="18" charset="0"/>
              </a:rPr>
              <a:t>= 30 + 30 = 60 </a:t>
            </a:r>
          </a:p>
          <a:p>
            <a:pPr marL="609600" indent="-609600" eaLnBrk="1" hangingPunct="1">
              <a:lnSpc>
                <a:spcPct val="60000"/>
              </a:lnSpc>
              <a:buFont typeface="Wingdings" pitchFamily="2" charset="2"/>
              <a:buNone/>
            </a:pPr>
            <a:endParaRPr lang="en-US" sz="2800" smtClean="0">
              <a:latin typeface="Garamond" pitchFamily="18" charset="0"/>
            </a:endParaRPr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1543050" y="4038600"/>
            <a:ext cx="1371600" cy="1066800"/>
            <a:chOff x="1056" y="1728"/>
            <a:chExt cx="864" cy="672"/>
          </a:xfrm>
        </p:grpSpPr>
        <p:sp>
          <p:nvSpPr>
            <p:cNvPr id="26633" name="Rectangle 5"/>
            <p:cNvSpPr>
              <a:spLocks noChangeArrowheads="1"/>
            </p:cNvSpPr>
            <p:nvPr/>
          </p:nvSpPr>
          <p:spPr bwMode="auto">
            <a:xfrm>
              <a:off x="1056" y="2016"/>
              <a:ext cx="86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>
                  <a:latin typeface="Garamond" pitchFamily="18" charset="0"/>
                </a:rPr>
                <a:t>δ</a:t>
              </a:r>
              <a:r>
                <a:rPr lang="en-US" sz="2800">
                  <a:latin typeface="Garamond" pitchFamily="18" charset="0"/>
                </a:rPr>
                <a:t>X</a:t>
              </a:r>
              <a:r>
                <a:rPr lang="en-US" sz="2800" baseline="-25000">
                  <a:latin typeface="Garamond" pitchFamily="18" charset="0"/>
                </a:rPr>
                <a:t>1</a:t>
              </a:r>
            </a:p>
          </p:txBody>
        </p:sp>
        <p:sp>
          <p:nvSpPr>
            <p:cNvPr id="26634" name="Rectangle 6"/>
            <p:cNvSpPr>
              <a:spLocks noChangeArrowheads="1"/>
            </p:cNvSpPr>
            <p:nvPr/>
          </p:nvSpPr>
          <p:spPr bwMode="auto">
            <a:xfrm>
              <a:off x="1056" y="1728"/>
              <a:ext cx="86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2800">
                  <a:latin typeface="Garamond" pitchFamily="18" charset="0"/>
                </a:rPr>
                <a:t>δ</a:t>
              </a:r>
              <a:r>
                <a:rPr lang="en-US" sz="2800">
                  <a:latin typeface="Garamond" pitchFamily="18" charset="0"/>
                </a:rPr>
                <a:t>Y</a:t>
              </a:r>
              <a:endParaRPr lang="en-US" sz="2800" baseline="-25000">
                <a:latin typeface="Garamond" pitchFamily="18" charset="0"/>
              </a:endParaRPr>
            </a:p>
          </p:txBody>
        </p:sp>
        <p:sp>
          <p:nvSpPr>
            <p:cNvPr id="26635" name="Line 7"/>
            <p:cNvSpPr>
              <a:spLocks noChangeShapeType="1"/>
            </p:cNvSpPr>
            <p:nvPr/>
          </p:nvSpPr>
          <p:spPr bwMode="auto">
            <a:xfrm>
              <a:off x="1248" y="206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6629" name="Group 8"/>
          <p:cNvGrpSpPr>
            <a:grpSpLocks/>
          </p:cNvGrpSpPr>
          <p:nvPr/>
        </p:nvGrpSpPr>
        <p:grpSpPr bwMode="auto">
          <a:xfrm>
            <a:off x="3048000" y="3962400"/>
            <a:ext cx="1371600" cy="1066800"/>
            <a:chOff x="1056" y="1728"/>
            <a:chExt cx="864" cy="672"/>
          </a:xfrm>
        </p:grpSpPr>
        <p:sp>
          <p:nvSpPr>
            <p:cNvPr id="26630" name="Rectangle 9"/>
            <p:cNvSpPr>
              <a:spLocks noChangeArrowheads="1"/>
            </p:cNvSpPr>
            <p:nvPr/>
          </p:nvSpPr>
          <p:spPr bwMode="auto">
            <a:xfrm>
              <a:off x="1056" y="2016"/>
              <a:ext cx="86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>
                  <a:latin typeface="Garamond" pitchFamily="18" charset="0"/>
                </a:rPr>
                <a:t>δ</a:t>
              </a:r>
              <a:r>
                <a:rPr lang="en-US" sz="2800">
                  <a:latin typeface="Garamond" pitchFamily="18" charset="0"/>
                </a:rPr>
                <a:t>X</a:t>
              </a:r>
              <a:r>
                <a:rPr lang="en-US" sz="2800" baseline="-25000">
                  <a:latin typeface="Garamond" pitchFamily="18" charset="0"/>
                </a:rPr>
                <a:t>1</a:t>
              </a:r>
            </a:p>
          </p:txBody>
        </p:sp>
        <p:sp>
          <p:nvSpPr>
            <p:cNvPr id="26631" name="Rectangle 10"/>
            <p:cNvSpPr>
              <a:spLocks noChangeArrowheads="1"/>
            </p:cNvSpPr>
            <p:nvPr/>
          </p:nvSpPr>
          <p:spPr bwMode="auto">
            <a:xfrm>
              <a:off x="1056" y="1728"/>
              <a:ext cx="86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l-GR" sz="2800">
                  <a:latin typeface="Garamond" pitchFamily="18" charset="0"/>
                </a:rPr>
                <a:t>δ</a:t>
              </a:r>
              <a:r>
                <a:rPr lang="en-US" sz="2800">
                  <a:latin typeface="Garamond" pitchFamily="18" charset="0"/>
                </a:rPr>
                <a:t>Y</a:t>
              </a:r>
              <a:endParaRPr lang="en-US" sz="2800" baseline="-25000">
                <a:latin typeface="Garamond" pitchFamily="18" charset="0"/>
              </a:endParaRPr>
            </a:p>
          </p:txBody>
        </p:sp>
        <p:sp>
          <p:nvSpPr>
            <p:cNvPr id="26632" name="Line 11"/>
            <p:cNvSpPr>
              <a:spLocks noChangeShapeType="1"/>
            </p:cNvSpPr>
            <p:nvPr/>
          </p:nvSpPr>
          <p:spPr bwMode="auto">
            <a:xfrm>
              <a:off x="1248" y="2064"/>
              <a:ext cx="5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Contoh soal : 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2800" smtClean="0"/>
              <a:t>Diketahui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800" smtClean="0"/>
              <a:t>Y= 2K</a:t>
            </a:r>
            <a:r>
              <a:rPr lang="en-US" sz="2800" baseline="30000" smtClean="0"/>
              <a:t>2 </a:t>
            </a:r>
            <a:r>
              <a:rPr lang="en-US" sz="2800" smtClean="0"/>
              <a:t>– 4 L</a:t>
            </a:r>
            <a:r>
              <a:rPr lang="en-US" sz="2800" baseline="30000" smtClean="0"/>
              <a:t>2</a:t>
            </a:r>
            <a:r>
              <a:rPr lang="en-US" sz="2800" smtClean="0"/>
              <a:t> + 5 KL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z="280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800" smtClean="0"/>
              <a:t>Dengan menggunakan teorema Euler tentukan apakah fungsi tersebut termasuk dalam IRTS, CRTS atau DRTS?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66700"/>
            <a:ext cx="7467600" cy="11049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2800" b="1" smtClean="0"/>
              <a:t>HOMOGENOUS FUNCTION AND THE THREE STAGE OF PRODUCTION</a:t>
            </a:r>
            <a:r>
              <a:rPr lang="en-US" sz="4000" smtClean="0"/>
              <a:t> 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790700"/>
            <a:ext cx="7467600" cy="43815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</a:rPr>
              <a:t>Misal: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</a:rPr>
              <a:t>X</a:t>
            </a:r>
            <a:r>
              <a:rPr lang="en-US" baseline="-25000" smtClean="0">
                <a:latin typeface="Garamond" pitchFamily="18" charset="0"/>
              </a:rPr>
              <a:t>1</a:t>
            </a:r>
            <a:r>
              <a:rPr lang="en-US" smtClean="0">
                <a:latin typeface="Garamond" pitchFamily="18" charset="0"/>
              </a:rPr>
              <a:t>, input variabel dalam jangka pendek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</a:rPr>
              <a:t>X</a:t>
            </a:r>
            <a:r>
              <a:rPr lang="en-US" baseline="-25000" smtClean="0">
                <a:latin typeface="Garamond" pitchFamily="18" charset="0"/>
              </a:rPr>
              <a:t>2</a:t>
            </a:r>
            <a:r>
              <a:rPr lang="en-US" smtClean="0">
                <a:latin typeface="Garamond" pitchFamily="18" charset="0"/>
              </a:rPr>
              <a:t>, input tetap dalam jangka pendek dan input variabel dalam jangka panjang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mtClean="0">
              <a:latin typeface="Garamond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</a:rPr>
              <a:t>		X</a:t>
            </a:r>
            <a:r>
              <a:rPr lang="en-US" baseline="-25000" smtClean="0">
                <a:latin typeface="Garamond" pitchFamily="18" charset="0"/>
              </a:rPr>
              <a:t>1</a:t>
            </a:r>
            <a:r>
              <a:rPr lang="en-US" smtClean="0">
                <a:latin typeface="Garamond" pitchFamily="18" charset="0"/>
              </a:rPr>
              <a:t>MPP</a:t>
            </a:r>
            <a:r>
              <a:rPr lang="en-US" baseline="-25000" smtClean="0">
                <a:latin typeface="Garamond" pitchFamily="18" charset="0"/>
              </a:rPr>
              <a:t>X1 </a:t>
            </a:r>
            <a:r>
              <a:rPr lang="en-US" smtClean="0">
                <a:latin typeface="Garamond" pitchFamily="18" charset="0"/>
              </a:rPr>
              <a:t>+ X</a:t>
            </a:r>
            <a:r>
              <a:rPr lang="en-US" baseline="-25000" smtClean="0">
                <a:latin typeface="Garamond" pitchFamily="18" charset="0"/>
              </a:rPr>
              <a:t>2</a:t>
            </a:r>
            <a:r>
              <a:rPr lang="en-US" smtClean="0">
                <a:latin typeface="Garamond" pitchFamily="18" charset="0"/>
              </a:rPr>
              <a:t>MPP</a:t>
            </a:r>
            <a:r>
              <a:rPr lang="en-US" baseline="-25000" smtClean="0">
                <a:latin typeface="Garamond" pitchFamily="18" charset="0"/>
              </a:rPr>
              <a:t>X2</a:t>
            </a:r>
            <a:r>
              <a:rPr lang="en-US" smtClean="0">
                <a:latin typeface="Garamond" pitchFamily="18" charset="0"/>
              </a:rPr>
              <a:t> = Y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66700"/>
            <a:ext cx="3886200" cy="1104900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/>
              <a:t>Teorema Euler :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524000"/>
            <a:ext cx="7696200" cy="48387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</a:rPr>
              <a:t>Di awal stage dua untuk input variabel,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</a:rPr>
              <a:t>APP</a:t>
            </a:r>
            <a:r>
              <a:rPr lang="en-US" baseline="-25000" smtClean="0">
                <a:latin typeface="Garamond" pitchFamily="18" charset="0"/>
              </a:rPr>
              <a:t>X1</a:t>
            </a:r>
            <a:r>
              <a:rPr lang="en-US" smtClean="0">
                <a:latin typeface="Garamond" pitchFamily="18" charset="0"/>
              </a:rPr>
              <a:t> = MPP</a:t>
            </a:r>
            <a:r>
              <a:rPr lang="en-US" baseline="-25000" smtClean="0">
                <a:latin typeface="Garamond" pitchFamily="18" charset="0"/>
              </a:rPr>
              <a:t>X1</a:t>
            </a:r>
            <a:r>
              <a:rPr lang="en-US" smtClean="0">
                <a:latin typeface="Garamond" pitchFamily="18" charset="0"/>
              </a:rPr>
              <a:t> tetapi dari teorema Euler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mtClean="0">
              <a:latin typeface="Garamond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</a:rPr>
              <a:t>MPP</a:t>
            </a:r>
            <a:r>
              <a:rPr lang="en-US" baseline="-25000" smtClean="0">
                <a:latin typeface="Garamond" pitchFamily="18" charset="0"/>
              </a:rPr>
              <a:t>X1</a:t>
            </a:r>
            <a:r>
              <a:rPr lang="en-US" smtClean="0">
                <a:latin typeface="Garamond" pitchFamily="18" charset="0"/>
              </a:rPr>
              <a:t> +          MPP</a:t>
            </a:r>
            <a:r>
              <a:rPr lang="en-US" baseline="-25000" smtClean="0">
                <a:latin typeface="Garamond" pitchFamily="18" charset="0"/>
              </a:rPr>
              <a:t>X2</a:t>
            </a:r>
            <a:r>
              <a:rPr lang="en-US" smtClean="0">
                <a:latin typeface="Garamond" pitchFamily="18" charset="0"/>
              </a:rPr>
              <a:t> =         = APP</a:t>
            </a:r>
            <a:r>
              <a:rPr lang="en-US" baseline="-25000" smtClean="0">
                <a:latin typeface="Garamond" pitchFamily="18" charset="0"/>
              </a:rPr>
              <a:t>X1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baseline="-25000" smtClean="0">
              <a:latin typeface="Garamond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mtClean="0">
              <a:latin typeface="Garamond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</a:rPr>
              <a:t>APP</a:t>
            </a:r>
            <a:r>
              <a:rPr lang="en-US" baseline="-25000" smtClean="0">
                <a:latin typeface="Garamond" pitchFamily="18" charset="0"/>
              </a:rPr>
              <a:t>X1</a:t>
            </a:r>
            <a:r>
              <a:rPr lang="en-US" smtClean="0">
                <a:latin typeface="Garamond" pitchFamily="18" charset="0"/>
              </a:rPr>
              <a:t> = MPP</a:t>
            </a:r>
            <a:r>
              <a:rPr lang="en-US" baseline="-25000" smtClean="0">
                <a:latin typeface="Garamond" pitchFamily="18" charset="0"/>
              </a:rPr>
              <a:t>X1</a:t>
            </a:r>
            <a:r>
              <a:rPr lang="en-US" smtClean="0">
                <a:latin typeface="Garamond" pitchFamily="18" charset="0"/>
              </a:rPr>
              <a:t> berimplikasi MPP</a:t>
            </a:r>
            <a:r>
              <a:rPr lang="en-US" baseline="-25000" smtClean="0">
                <a:latin typeface="Garamond" pitchFamily="18" charset="0"/>
              </a:rPr>
              <a:t>X2 </a:t>
            </a:r>
            <a:r>
              <a:rPr lang="en-US" smtClean="0">
                <a:latin typeface="Garamond" pitchFamily="18" charset="0"/>
              </a:rPr>
              <a:t>= 0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en-US" smtClean="0">
              <a:latin typeface="Garamond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mtClean="0">
              <a:latin typeface="Garamond" pitchFamily="18" charset="0"/>
            </a:endParaRPr>
          </a:p>
        </p:txBody>
      </p:sp>
      <p:sp>
        <p:nvSpPr>
          <p:cNvPr id="29700" name="Line 4"/>
          <p:cNvSpPr>
            <a:spLocks noChangeShapeType="1"/>
          </p:cNvSpPr>
          <p:nvPr/>
        </p:nvSpPr>
        <p:spPr bwMode="auto">
          <a:xfrm>
            <a:off x="3219450" y="3581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29701" name="Group 5"/>
          <p:cNvGrpSpPr>
            <a:grpSpLocks/>
          </p:cNvGrpSpPr>
          <p:nvPr/>
        </p:nvGrpSpPr>
        <p:grpSpPr bwMode="auto">
          <a:xfrm>
            <a:off x="3200400" y="3124200"/>
            <a:ext cx="723900" cy="895350"/>
            <a:chOff x="1632" y="1680"/>
            <a:chExt cx="456" cy="564"/>
          </a:xfrm>
        </p:grpSpPr>
        <p:sp>
          <p:nvSpPr>
            <p:cNvPr id="29706" name="Rectangle 6"/>
            <p:cNvSpPr>
              <a:spLocks noChangeArrowheads="1"/>
            </p:cNvSpPr>
            <p:nvPr/>
          </p:nvSpPr>
          <p:spPr bwMode="auto">
            <a:xfrm>
              <a:off x="1632" y="1680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latin typeface="Garamond" pitchFamily="18" charset="0"/>
                </a:rPr>
                <a:t>X</a:t>
              </a:r>
              <a:r>
                <a:rPr lang="en-US" sz="2400" baseline="-25000"/>
                <a:t>2</a:t>
              </a:r>
            </a:p>
          </p:txBody>
        </p:sp>
        <p:sp>
          <p:nvSpPr>
            <p:cNvPr id="29707" name="Rectangle 7"/>
            <p:cNvSpPr>
              <a:spLocks noChangeArrowheads="1"/>
            </p:cNvSpPr>
            <p:nvPr/>
          </p:nvSpPr>
          <p:spPr bwMode="auto">
            <a:xfrm>
              <a:off x="1656" y="1956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latin typeface="Garamond" pitchFamily="18" charset="0"/>
                </a:rPr>
                <a:t>X</a:t>
              </a:r>
              <a:r>
                <a:rPr lang="en-US" sz="2800" baseline="-25000">
                  <a:latin typeface="Garamond" pitchFamily="18" charset="0"/>
                </a:rPr>
                <a:t>1</a:t>
              </a:r>
            </a:p>
          </p:txBody>
        </p:sp>
      </p:grpSp>
      <p:grpSp>
        <p:nvGrpSpPr>
          <p:cNvPr id="29702" name="Group 16"/>
          <p:cNvGrpSpPr>
            <a:grpSpLocks/>
          </p:cNvGrpSpPr>
          <p:nvPr/>
        </p:nvGrpSpPr>
        <p:grpSpPr bwMode="auto">
          <a:xfrm>
            <a:off x="5486400" y="3124200"/>
            <a:ext cx="914400" cy="895350"/>
            <a:chOff x="3264" y="1824"/>
            <a:chExt cx="456" cy="564"/>
          </a:xfrm>
        </p:grpSpPr>
        <p:sp>
          <p:nvSpPr>
            <p:cNvPr id="29703" name="Rectangle 9"/>
            <p:cNvSpPr>
              <a:spLocks noChangeArrowheads="1"/>
            </p:cNvSpPr>
            <p:nvPr/>
          </p:nvSpPr>
          <p:spPr bwMode="auto">
            <a:xfrm>
              <a:off x="3264" y="1824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latin typeface="Garamond" pitchFamily="18" charset="0"/>
                </a:rPr>
                <a:t>Y</a:t>
              </a:r>
              <a:endParaRPr lang="en-US" sz="2800" baseline="-25000">
                <a:latin typeface="Garamond" pitchFamily="18" charset="0"/>
              </a:endParaRPr>
            </a:p>
          </p:txBody>
        </p:sp>
        <p:sp>
          <p:nvSpPr>
            <p:cNvPr id="29704" name="Rectangle 10"/>
            <p:cNvSpPr>
              <a:spLocks noChangeArrowheads="1"/>
            </p:cNvSpPr>
            <p:nvPr/>
          </p:nvSpPr>
          <p:spPr bwMode="auto">
            <a:xfrm>
              <a:off x="3288" y="2100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latin typeface="Garamond" pitchFamily="18" charset="0"/>
                </a:rPr>
                <a:t>X</a:t>
              </a:r>
              <a:r>
                <a:rPr lang="en-US" sz="2800" baseline="-25000">
                  <a:latin typeface="Garamond" pitchFamily="18" charset="0"/>
                </a:rPr>
                <a:t>1</a:t>
              </a:r>
            </a:p>
          </p:txBody>
        </p:sp>
        <p:sp>
          <p:nvSpPr>
            <p:cNvPr id="29705" name="Line 11"/>
            <p:cNvSpPr>
              <a:spLocks noChangeShapeType="1"/>
            </p:cNvSpPr>
            <p:nvPr/>
          </p:nvSpPr>
          <p:spPr bwMode="auto">
            <a:xfrm>
              <a:off x="3312" y="2112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71600" y="1524000"/>
            <a:ext cx="7772400" cy="5334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</a:rPr>
              <a:t>Pada awal stage dua untuk input variabel marginal produk dari input tetap sama dengan nol.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</a:rPr>
              <a:t>Pada batas kanan stage II dari variabel input MPP</a:t>
            </a:r>
            <a:r>
              <a:rPr lang="en-US" baseline="-25000" smtClean="0">
                <a:latin typeface="Garamond" pitchFamily="18" charset="0"/>
              </a:rPr>
              <a:t>X1</a:t>
            </a:r>
            <a:r>
              <a:rPr lang="en-US" smtClean="0">
                <a:latin typeface="Garamond" pitchFamily="18" charset="0"/>
              </a:rPr>
              <a:t> sama dengan nol. Dalam kasus ini teorema Euler menunjukkan :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</a:rPr>
              <a:t>                               X</a:t>
            </a:r>
            <a:r>
              <a:rPr lang="en-US" baseline="-25000" smtClean="0">
                <a:latin typeface="Garamond" pitchFamily="18" charset="0"/>
              </a:rPr>
              <a:t>1</a:t>
            </a:r>
            <a:r>
              <a:rPr lang="en-US" smtClean="0">
                <a:latin typeface="Garamond" pitchFamily="18" charset="0"/>
              </a:rPr>
              <a:t>0 + X</a:t>
            </a:r>
            <a:r>
              <a:rPr lang="en-US" baseline="-25000" smtClean="0">
                <a:latin typeface="Garamond" pitchFamily="18" charset="0"/>
              </a:rPr>
              <a:t>2 </a:t>
            </a:r>
            <a:r>
              <a:rPr lang="en-US" smtClean="0">
                <a:latin typeface="Garamond" pitchFamily="18" charset="0"/>
              </a:rPr>
              <a:t>MPPX</a:t>
            </a:r>
            <a:r>
              <a:rPr lang="en-US" baseline="-25000" smtClean="0">
                <a:latin typeface="Garamond" pitchFamily="18" charset="0"/>
              </a:rPr>
              <a:t>2</a:t>
            </a:r>
            <a:r>
              <a:rPr lang="en-US" smtClean="0">
                <a:latin typeface="Garamond" pitchFamily="18" charset="0"/>
              </a:rPr>
              <a:t> = Y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</a:rPr>
              <a:t> atau  MPPx</a:t>
            </a:r>
            <a:r>
              <a:rPr lang="en-US" baseline="-25000" smtClean="0">
                <a:latin typeface="Garamond" pitchFamily="18" charset="0"/>
              </a:rPr>
              <a:t>2</a:t>
            </a:r>
            <a:r>
              <a:rPr lang="en-US" smtClean="0">
                <a:latin typeface="Garamond" pitchFamily="18" charset="0"/>
              </a:rPr>
              <a:t> = </a:t>
            </a:r>
          </a:p>
          <a:p>
            <a:pPr marL="0" indent="0" eaLnBrk="1" hangingPunct="1">
              <a:lnSpc>
                <a:spcPct val="90000"/>
              </a:lnSpc>
            </a:pPr>
            <a:endParaRPr lang="en-US" sz="2800" smtClean="0">
              <a:latin typeface="Garamond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800" smtClean="0">
                <a:latin typeface="Garamond" pitchFamily="18" charset="0"/>
              </a:rPr>
              <a:t>MPP</a:t>
            </a:r>
            <a:r>
              <a:rPr lang="en-US" sz="2800" baseline="-25000" smtClean="0">
                <a:latin typeface="Garamond" pitchFamily="18" charset="0"/>
              </a:rPr>
              <a:t>X2</a:t>
            </a:r>
            <a:r>
              <a:rPr lang="en-US" sz="2800" smtClean="0">
                <a:latin typeface="Garamond" pitchFamily="18" charset="0"/>
              </a:rPr>
              <a:t> = APP</a:t>
            </a:r>
            <a:r>
              <a:rPr lang="en-US" sz="2800" baseline="-25000" smtClean="0">
                <a:latin typeface="Garamond" pitchFamily="18" charset="0"/>
              </a:rPr>
              <a:t>X2</a:t>
            </a:r>
            <a:r>
              <a:rPr lang="en-US" smtClean="0"/>
              <a:t> </a:t>
            </a:r>
          </a:p>
        </p:txBody>
      </p:sp>
      <p:grpSp>
        <p:nvGrpSpPr>
          <p:cNvPr id="30724" name="Group 4"/>
          <p:cNvGrpSpPr>
            <a:grpSpLocks/>
          </p:cNvGrpSpPr>
          <p:nvPr/>
        </p:nvGrpSpPr>
        <p:grpSpPr bwMode="auto">
          <a:xfrm>
            <a:off x="3962400" y="4724400"/>
            <a:ext cx="723900" cy="895350"/>
            <a:chOff x="1920" y="2976"/>
            <a:chExt cx="456" cy="564"/>
          </a:xfrm>
        </p:grpSpPr>
        <p:sp>
          <p:nvSpPr>
            <p:cNvPr id="30725" name="Rectangle 5"/>
            <p:cNvSpPr>
              <a:spLocks noChangeArrowheads="1"/>
            </p:cNvSpPr>
            <p:nvPr/>
          </p:nvSpPr>
          <p:spPr bwMode="auto">
            <a:xfrm>
              <a:off x="1920" y="2976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/>
                <a:t>Y</a:t>
              </a:r>
            </a:p>
          </p:txBody>
        </p:sp>
        <p:sp>
          <p:nvSpPr>
            <p:cNvPr id="30726" name="Rectangle 6"/>
            <p:cNvSpPr>
              <a:spLocks noChangeArrowheads="1"/>
            </p:cNvSpPr>
            <p:nvPr/>
          </p:nvSpPr>
          <p:spPr bwMode="auto">
            <a:xfrm>
              <a:off x="1944" y="3252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/>
                <a:t>X</a:t>
              </a:r>
              <a:r>
                <a:rPr lang="en-US" sz="2400" baseline="-25000"/>
                <a:t>2</a:t>
              </a:r>
            </a:p>
          </p:txBody>
        </p:sp>
        <p:sp>
          <p:nvSpPr>
            <p:cNvPr id="30727" name="Line 7"/>
            <p:cNvSpPr>
              <a:spLocks noChangeShapeType="1"/>
            </p:cNvSpPr>
            <p:nvPr/>
          </p:nvSpPr>
          <p:spPr bwMode="auto">
            <a:xfrm>
              <a:off x="1920" y="3264"/>
              <a:ext cx="3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0" y="1524000"/>
            <a:ext cx="7620000" cy="53340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</a:rPr>
              <a:t>Pada stage II, marginal produk menurun dan lebih rendah dari rata-rata produk antara kedua input, elastisitas bernilai antara 0 dan 1 (0&lt; </a:t>
            </a:r>
            <a:r>
              <a:rPr lang="en-US" sz="2800" smtClean="0">
                <a:latin typeface="Garamond" pitchFamily="18" charset="0"/>
              </a:rPr>
              <a:t>€p&lt;1)</a:t>
            </a:r>
            <a:endParaRPr lang="en-US" smtClean="0">
              <a:latin typeface="Garamond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en-US" smtClean="0">
              <a:latin typeface="Garamond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2800" smtClean="0">
                <a:latin typeface="Garamond" pitchFamily="18" charset="0"/>
              </a:rPr>
              <a:t>€</a:t>
            </a:r>
            <a:r>
              <a:rPr lang="en-US" sz="2800" baseline="-25000" smtClean="0">
                <a:latin typeface="Garamond" pitchFamily="18" charset="0"/>
              </a:rPr>
              <a:t>YX1</a:t>
            </a:r>
            <a:r>
              <a:rPr lang="en-US" sz="2800" smtClean="0">
                <a:latin typeface="Trebuchet MS" pitchFamily="34" charset="0"/>
              </a:rPr>
              <a:t> =                 </a:t>
            </a:r>
            <a:r>
              <a:rPr lang="en-US" sz="2800" smtClean="0">
                <a:latin typeface="Garamond" pitchFamily="18" charset="0"/>
              </a:rPr>
              <a:t>dan 	 €</a:t>
            </a:r>
            <a:r>
              <a:rPr lang="en-US" sz="2800" baseline="-25000" smtClean="0">
                <a:latin typeface="Garamond" pitchFamily="18" charset="0"/>
              </a:rPr>
              <a:t>YX2</a:t>
            </a:r>
            <a:r>
              <a:rPr lang="en-US" sz="2800" smtClean="0">
                <a:latin typeface="Garamond" pitchFamily="18" charset="0"/>
              </a:rPr>
              <a:t> = </a:t>
            </a:r>
          </a:p>
        </p:txBody>
      </p:sp>
      <p:grpSp>
        <p:nvGrpSpPr>
          <p:cNvPr id="31748" name="Group 4"/>
          <p:cNvGrpSpPr>
            <a:grpSpLocks/>
          </p:cNvGrpSpPr>
          <p:nvPr/>
        </p:nvGrpSpPr>
        <p:grpSpPr bwMode="auto">
          <a:xfrm>
            <a:off x="2667000" y="3733800"/>
            <a:ext cx="1371600" cy="1371600"/>
            <a:chOff x="1680" y="1200"/>
            <a:chExt cx="864" cy="864"/>
          </a:xfrm>
        </p:grpSpPr>
        <p:sp>
          <p:nvSpPr>
            <p:cNvPr id="31753" name="Rectangle 5"/>
            <p:cNvSpPr>
              <a:spLocks noChangeArrowheads="1"/>
            </p:cNvSpPr>
            <p:nvPr/>
          </p:nvSpPr>
          <p:spPr bwMode="auto">
            <a:xfrm>
              <a:off x="1680" y="1680"/>
              <a:ext cx="86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latin typeface="Garamond" pitchFamily="18" charset="0"/>
                </a:rPr>
                <a:t>APP</a:t>
              </a:r>
              <a:r>
                <a:rPr lang="en-US" sz="2800" baseline="-25000">
                  <a:latin typeface="Garamond" pitchFamily="18" charset="0"/>
                </a:rPr>
                <a:t>X1</a:t>
              </a:r>
            </a:p>
          </p:txBody>
        </p:sp>
        <p:sp>
          <p:nvSpPr>
            <p:cNvPr id="31754" name="Rectangle 6"/>
            <p:cNvSpPr>
              <a:spLocks noChangeArrowheads="1"/>
            </p:cNvSpPr>
            <p:nvPr/>
          </p:nvSpPr>
          <p:spPr bwMode="auto">
            <a:xfrm>
              <a:off x="1680" y="1200"/>
              <a:ext cx="86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latin typeface="Garamond" pitchFamily="18" charset="0"/>
                </a:rPr>
                <a:t>MPP</a:t>
              </a:r>
              <a:r>
                <a:rPr lang="en-US" sz="2800" baseline="-25000">
                  <a:latin typeface="Garamond" pitchFamily="18" charset="0"/>
                </a:rPr>
                <a:t>X1</a:t>
              </a:r>
            </a:p>
          </p:txBody>
        </p:sp>
        <p:sp>
          <p:nvSpPr>
            <p:cNvPr id="31755" name="Line 7"/>
            <p:cNvSpPr>
              <a:spLocks noChangeShapeType="1"/>
            </p:cNvSpPr>
            <p:nvPr/>
          </p:nvSpPr>
          <p:spPr bwMode="auto">
            <a:xfrm>
              <a:off x="1776" y="1632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749" name="Group 8"/>
          <p:cNvGrpSpPr>
            <a:grpSpLocks/>
          </p:cNvGrpSpPr>
          <p:nvPr/>
        </p:nvGrpSpPr>
        <p:grpSpPr bwMode="auto">
          <a:xfrm>
            <a:off x="6324600" y="3810000"/>
            <a:ext cx="1447800" cy="1143000"/>
            <a:chOff x="3888" y="1248"/>
            <a:chExt cx="912" cy="720"/>
          </a:xfrm>
        </p:grpSpPr>
        <p:sp>
          <p:nvSpPr>
            <p:cNvPr id="31750" name="Rectangle 9"/>
            <p:cNvSpPr>
              <a:spLocks noChangeArrowheads="1"/>
            </p:cNvSpPr>
            <p:nvPr/>
          </p:nvSpPr>
          <p:spPr bwMode="auto">
            <a:xfrm>
              <a:off x="3888" y="1584"/>
              <a:ext cx="86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latin typeface="Garamond" pitchFamily="18" charset="0"/>
                </a:rPr>
                <a:t>APP</a:t>
              </a:r>
              <a:r>
                <a:rPr lang="en-US" sz="2800" baseline="-25000">
                  <a:latin typeface="Garamond" pitchFamily="18" charset="0"/>
                </a:rPr>
                <a:t>X2</a:t>
              </a:r>
            </a:p>
          </p:txBody>
        </p:sp>
        <p:sp>
          <p:nvSpPr>
            <p:cNvPr id="31751" name="Rectangle 10"/>
            <p:cNvSpPr>
              <a:spLocks noChangeArrowheads="1"/>
            </p:cNvSpPr>
            <p:nvPr/>
          </p:nvSpPr>
          <p:spPr bwMode="auto">
            <a:xfrm>
              <a:off x="3936" y="1248"/>
              <a:ext cx="86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latin typeface="Garamond" pitchFamily="18" charset="0"/>
                </a:rPr>
                <a:t>MPP</a:t>
              </a:r>
              <a:r>
                <a:rPr lang="en-US" sz="2800" baseline="-25000">
                  <a:latin typeface="Garamond" pitchFamily="18" charset="0"/>
                </a:rPr>
                <a:t>X2</a:t>
              </a:r>
            </a:p>
          </p:txBody>
        </p:sp>
        <p:sp>
          <p:nvSpPr>
            <p:cNvPr id="31752" name="Line 11"/>
            <p:cNvSpPr>
              <a:spLocks noChangeShapeType="1"/>
            </p:cNvSpPr>
            <p:nvPr/>
          </p:nvSpPr>
          <p:spPr bwMode="auto">
            <a:xfrm>
              <a:off x="4032" y="1632"/>
              <a:ext cx="72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4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/>
          <a:lstStyle/>
          <a:p>
            <a:pPr eaLnBrk="1" hangingPunct="1">
              <a:lnSpc>
                <a:spcPct val="75000"/>
              </a:lnSpc>
              <a:defRPr/>
            </a:pPr>
            <a:r>
              <a:rPr lang="en-US" sz="2000" b="1" smtClean="0">
                <a:latin typeface="Trebuchet MS" pitchFamily="34" charset="0"/>
              </a:rPr>
              <a:t>SYMMETRICAL STAGE OF PRODUCTION FOR THE LINEAR HOMOGENEOUS PRODUCTION FUNCTION</a:t>
            </a:r>
            <a:r>
              <a:rPr lang="en-US" smtClean="0"/>
              <a:t> </a:t>
            </a:r>
          </a:p>
        </p:txBody>
      </p:sp>
      <p:sp>
        <p:nvSpPr>
          <p:cNvPr id="32771" name="Line 14"/>
          <p:cNvSpPr>
            <a:spLocks noChangeShapeType="1"/>
          </p:cNvSpPr>
          <p:nvPr/>
        </p:nvSpPr>
        <p:spPr bwMode="auto">
          <a:xfrm>
            <a:off x="1524000" y="44958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2" name="Line 5"/>
          <p:cNvSpPr>
            <a:spLocks noChangeShapeType="1"/>
          </p:cNvSpPr>
          <p:nvPr/>
        </p:nvSpPr>
        <p:spPr bwMode="auto">
          <a:xfrm>
            <a:off x="1524000" y="13716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3" name="Line 9"/>
          <p:cNvSpPr>
            <a:spLocks noChangeShapeType="1"/>
          </p:cNvSpPr>
          <p:nvPr/>
        </p:nvSpPr>
        <p:spPr bwMode="auto">
          <a:xfrm>
            <a:off x="1543050" y="51054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4" name="Line 10"/>
          <p:cNvSpPr>
            <a:spLocks noChangeShapeType="1"/>
          </p:cNvSpPr>
          <p:nvPr/>
        </p:nvSpPr>
        <p:spPr bwMode="auto">
          <a:xfrm>
            <a:off x="1524000" y="3124200"/>
            <a:ext cx="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5" name="Line 12"/>
          <p:cNvSpPr>
            <a:spLocks noChangeShapeType="1"/>
          </p:cNvSpPr>
          <p:nvPr/>
        </p:nvSpPr>
        <p:spPr bwMode="auto">
          <a:xfrm>
            <a:off x="1524000" y="289560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6" name="Line 13"/>
          <p:cNvSpPr>
            <a:spLocks noChangeShapeType="1"/>
          </p:cNvSpPr>
          <p:nvPr/>
        </p:nvSpPr>
        <p:spPr bwMode="auto">
          <a:xfrm>
            <a:off x="1543050" y="6610350"/>
            <a:ext cx="2667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7" name="Line 20"/>
          <p:cNvSpPr>
            <a:spLocks noChangeShapeType="1"/>
          </p:cNvSpPr>
          <p:nvPr/>
        </p:nvSpPr>
        <p:spPr bwMode="auto">
          <a:xfrm>
            <a:off x="2438400" y="838200"/>
            <a:ext cx="0" cy="57340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8" name="Line 21"/>
          <p:cNvSpPr>
            <a:spLocks noChangeShapeType="1"/>
          </p:cNvSpPr>
          <p:nvPr/>
        </p:nvSpPr>
        <p:spPr bwMode="auto">
          <a:xfrm>
            <a:off x="3352800" y="990600"/>
            <a:ext cx="0" cy="5638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79" name="Line 22"/>
          <p:cNvSpPr>
            <a:spLocks noChangeShapeType="1"/>
          </p:cNvSpPr>
          <p:nvPr/>
        </p:nvSpPr>
        <p:spPr bwMode="auto">
          <a:xfrm flipV="1">
            <a:off x="1524000" y="3657600"/>
            <a:ext cx="457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0" name="Line 23"/>
          <p:cNvSpPr>
            <a:spLocks noChangeShapeType="1"/>
          </p:cNvSpPr>
          <p:nvPr/>
        </p:nvSpPr>
        <p:spPr bwMode="auto">
          <a:xfrm>
            <a:off x="1981200" y="3695700"/>
            <a:ext cx="1905000" cy="1104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1" name="Line 24"/>
          <p:cNvSpPr>
            <a:spLocks noChangeShapeType="1"/>
          </p:cNvSpPr>
          <p:nvPr/>
        </p:nvSpPr>
        <p:spPr bwMode="auto">
          <a:xfrm flipV="1">
            <a:off x="1543050" y="3981450"/>
            <a:ext cx="89535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2" name="Line 25"/>
          <p:cNvSpPr>
            <a:spLocks noChangeShapeType="1"/>
          </p:cNvSpPr>
          <p:nvPr/>
        </p:nvSpPr>
        <p:spPr bwMode="auto">
          <a:xfrm>
            <a:off x="2438400" y="3981450"/>
            <a:ext cx="2590800" cy="438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3" name="Arc 26"/>
          <p:cNvSpPr>
            <a:spLocks/>
          </p:cNvSpPr>
          <p:nvPr/>
        </p:nvSpPr>
        <p:spPr bwMode="auto">
          <a:xfrm rot="10800000" flipV="1">
            <a:off x="1881188" y="5334000"/>
            <a:ext cx="2827337" cy="1752600"/>
          </a:xfrm>
          <a:custGeom>
            <a:avLst/>
            <a:gdLst>
              <a:gd name="T0" fmla="*/ 0 w 27614"/>
              <a:gd name="T1" fmla="*/ 25925904 h 21600"/>
              <a:gd name="T2" fmla="*/ 289484763 w 27614"/>
              <a:gd name="T3" fmla="*/ 41041668 h 21600"/>
              <a:gd name="T4" fmla="*/ 130348912 w 27614"/>
              <a:gd name="T5" fmla="*/ 142204006 h 21600"/>
              <a:gd name="T6" fmla="*/ 0 60000 65536"/>
              <a:gd name="T7" fmla="*/ 0 60000 65536"/>
              <a:gd name="T8" fmla="*/ 0 60000 65536"/>
              <a:gd name="T9" fmla="*/ 0 w 27614"/>
              <a:gd name="T10" fmla="*/ 0 h 21600"/>
              <a:gd name="T11" fmla="*/ 27614 w 2761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7614" h="21600" fill="none" extrusionOk="0">
                <a:moveTo>
                  <a:pt x="-1" y="3937"/>
                </a:moveTo>
                <a:cubicBezTo>
                  <a:pt x="3639" y="1375"/>
                  <a:pt x="7982" y="-1"/>
                  <a:pt x="12434" y="0"/>
                </a:cubicBezTo>
                <a:cubicBezTo>
                  <a:pt x="18117" y="0"/>
                  <a:pt x="23571" y="2239"/>
                  <a:pt x="27614" y="6233"/>
                </a:cubicBezTo>
              </a:path>
              <a:path w="27614" h="21600" stroke="0" extrusionOk="0">
                <a:moveTo>
                  <a:pt x="-1" y="3937"/>
                </a:moveTo>
                <a:cubicBezTo>
                  <a:pt x="3639" y="1375"/>
                  <a:pt x="7982" y="-1"/>
                  <a:pt x="12434" y="0"/>
                </a:cubicBezTo>
                <a:cubicBezTo>
                  <a:pt x="18117" y="0"/>
                  <a:pt x="23571" y="2239"/>
                  <a:pt x="27614" y="6233"/>
                </a:cubicBezTo>
                <a:lnTo>
                  <a:pt x="12434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4" name="Arc 27"/>
          <p:cNvSpPr>
            <a:spLocks/>
          </p:cNvSpPr>
          <p:nvPr/>
        </p:nvSpPr>
        <p:spPr bwMode="auto">
          <a:xfrm rot="9710332" flipV="1">
            <a:off x="2324100" y="5216525"/>
            <a:ext cx="2159000" cy="2203450"/>
          </a:xfrm>
          <a:custGeom>
            <a:avLst/>
            <a:gdLst>
              <a:gd name="T0" fmla="*/ 0 w 19466"/>
              <a:gd name="T1" fmla="*/ 0 h 21600"/>
              <a:gd name="T2" fmla="*/ 239457582 w 19466"/>
              <a:gd name="T3" fmla="*/ 125167697 h 21600"/>
              <a:gd name="T4" fmla="*/ 1267051 w 19466"/>
              <a:gd name="T5" fmla="*/ 224777424 h 21600"/>
              <a:gd name="T6" fmla="*/ 0 60000 65536"/>
              <a:gd name="T7" fmla="*/ 0 60000 65536"/>
              <a:gd name="T8" fmla="*/ 0 60000 65536"/>
              <a:gd name="T9" fmla="*/ 0 w 19466"/>
              <a:gd name="T10" fmla="*/ 0 h 21600"/>
              <a:gd name="T11" fmla="*/ 19466 w 1946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9466" h="21600" fill="none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8319" y="0"/>
                  <a:pt x="15824" y="4661"/>
                  <a:pt x="19466" y="12027"/>
                </a:cubicBezTo>
              </a:path>
              <a:path w="19466" h="21600" stroke="0" extrusionOk="0">
                <a:moveTo>
                  <a:pt x="0" y="0"/>
                </a:moveTo>
                <a:cubicBezTo>
                  <a:pt x="34" y="0"/>
                  <a:pt x="68" y="-1"/>
                  <a:pt x="103" y="0"/>
                </a:cubicBezTo>
                <a:cubicBezTo>
                  <a:pt x="8319" y="0"/>
                  <a:pt x="15824" y="4661"/>
                  <a:pt x="19466" y="12027"/>
                </a:cubicBezTo>
                <a:lnTo>
                  <a:pt x="103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785" name="Rectangle 28"/>
          <p:cNvSpPr>
            <a:spLocks noChangeArrowheads="1"/>
          </p:cNvSpPr>
          <p:nvPr/>
        </p:nvSpPr>
        <p:spPr bwMode="auto">
          <a:xfrm>
            <a:off x="2667000" y="3200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II</a:t>
            </a:r>
          </a:p>
        </p:txBody>
      </p:sp>
      <p:sp>
        <p:nvSpPr>
          <p:cNvPr id="32786" name="Rectangle 29"/>
          <p:cNvSpPr>
            <a:spLocks noChangeArrowheads="1"/>
          </p:cNvSpPr>
          <p:nvPr/>
        </p:nvSpPr>
        <p:spPr bwMode="auto">
          <a:xfrm>
            <a:off x="3486150" y="3200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III</a:t>
            </a:r>
          </a:p>
        </p:txBody>
      </p:sp>
      <p:sp>
        <p:nvSpPr>
          <p:cNvPr id="32787" name="Rectangle 30"/>
          <p:cNvSpPr>
            <a:spLocks noChangeArrowheads="1"/>
          </p:cNvSpPr>
          <p:nvPr/>
        </p:nvSpPr>
        <p:spPr bwMode="auto">
          <a:xfrm>
            <a:off x="1752600" y="3276600"/>
            <a:ext cx="457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b="1"/>
              <a:t>I</a:t>
            </a:r>
          </a:p>
        </p:txBody>
      </p:sp>
      <p:grpSp>
        <p:nvGrpSpPr>
          <p:cNvPr id="32788" name="Group 104"/>
          <p:cNvGrpSpPr>
            <a:grpSpLocks/>
          </p:cNvGrpSpPr>
          <p:nvPr/>
        </p:nvGrpSpPr>
        <p:grpSpPr bwMode="auto">
          <a:xfrm>
            <a:off x="1905000" y="5791200"/>
            <a:ext cx="2133600" cy="457200"/>
            <a:chOff x="1200" y="3648"/>
            <a:chExt cx="1344" cy="288"/>
          </a:xfrm>
        </p:grpSpPr>
        <p:sp>
          <p:nvSpPr>
            <p:cNvPr id="32806" name="Rectangle 31"/>
            <p:cNvSpPr>
              <a:spLocks noChangeArrowheads="1"/>
            </p:cNvSpPr>
            <p:nvPr/>
          </p:nvSpPr>
          <p:spPr bwMode="auto">
            <a:xfrm>
              <a:off x="1680" y="3648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/>
                <a:t>II</a:t>
              </a:r>
            </a:p>
          </p:txBody>
        </p:sp>
        <p:sp>
          <p:nvSpPr>
            <p:cNvPr id="32807" name="Rectangle 32"/>
            <p:cNvSpPr>
              <a:spLocks noChangeArrowheads="1"/>
            </p:cNvSpPr>
            <p:nvPr/>
          </p:nvSpPr>
          <p:spPr bwMode="auto">
            <a:xfrm>
              <a:off x="1200" y="3648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/>
                <a:t>III</a:t>
              </a:r>
            </a:p>
          </p:txBody>
        </p:sp>
        <p:sp>
          <p:nvSpPr>
            <p:cNvPr id="32808" name="Rectangle 33"/>
            <p:cNvSpPr>
              <a:spLocks noChangeArrowheads="1"/>
            </p:cNvSpPr>
            <p:nvPr/>
          </p:nvSpPr>
          <p:spPr bwMode="auto">
            <a:xfrm>
              <a:off x="2256" y="3648"/>
              <a:ext cx="288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400" b="1"/>
                <a:t>I</a:t>
              </a:r>
            </a:p>
          </p:txBody>
        </p:sp>
      </p:grpSp>
      <p:sp>
        <p:nvSpPr>
          <p:cNvPr id="32789" name="Rectangle 38"/>
          <p:cNvSpPr>
            <a:spLocks noChangeArrowheads="1"/>
          </p:cNvSpPr>
          <p:nvPr/>
        </p:nvSpPr>
        <p:spPr bwMode="auto">
          <a:xfrm>
            <a:off x="1447800" y="1066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Y</a:t>
            </a:r>
          </a:p>
        </p:txBody>
      </p:sp>
      <p:sp>
        <p:nvSpPr>
          <p:cNvPr id="32790" name="Rectangle 39"/>
          <p:cNvSpPr>
            <a:spLocks noChangeArrowheads="1"/>
          </p:cNvSpPr>
          <p:nvPr/>
        </p:nvSpPr>
        <p:spPr bwMode="auto">
          <a:xfrm>
            <a:off x="4248150" y="28194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X</a:t>
            </a:r>
            <a:r>
              <a:rPr lang="en-US" sz="2000" b="1" baseline="-25000"/>
              <a:t>1</a:t>
            </a:r>
            <a:r>
              <a:rPr lang="en-US" sz="2000" b="1"/>
              <a:t>/X</a:t>
            </a:r>
            <a:r>
              <a:rPr lang="en-US" sz="2000" b="1" baseline="-25000"/>
              <a:t>2</a:t>
            </a:r>
          </a:p>
        </p:txBody>
      </p:sp>
      <p:grpSp>
        <p:nvGrpSpPr>
          <p:cNvPr id="32791" name="Group 42"/>
          <p:cNvGrpSpPr>
            <a:grpSpLocks/>
          </p:cNvGrpSpPr>
          <p:nvPr/>
        </p:nvGrpSpPr>
        <p:grpSpPr bwMode="auto">
          <a:xfrm>
            <a:off x="1295400" y="4724400"/>
            <a:ext cx="3943350" cy="2209800"/>
            <a:chOff x="672" y="480"/>
            <a:chExt cx="2484" cy="1392"/>
          </a:xfrm>
        </p:grpSpPr>
        <p:sp>
          <p:nvSpPr>
            <p:cNvPr id="32804" name="Rectangle 40"/>
            <p:cNvSpPr>
              <a:spLocks noChangeArrowheads="1"/>
            </p:cNvSpPr>
            <p:nvPr/>
          </p:nvSpPr>
          <p:spPr bwMode="auto">
            <a:xfrm>
              <a:off x="672" y="480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Y</a:t>
              </a:r>
            </a:p>
          </p:txBody>
        </p:sp>
        <p:sp>
          <p:nvSpPr>
            <p:cNvPr id="32805" name="Rectangle 41"/>
            <p:cNvSpPr>
              <a:spLocks noChangeArrowheads="1"/>
            </p:cNvSpPr>
            <p:nvPr/>
          </p:nvSpPr>
          <p:spPr bwMode="auto">
            <a:xfrm>
              <a:off x="2436" y="1584"/>
              <a:ext cx="72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 b="1"/>
                <a:t>X</a:t>
              </a:r>
              <a:r>
                <a:rPr lang="en-US" sz="2000" b="1" baseline="-25000"/>
                <a:t>1</a:t>
              </a:r>
              <a:r>
                <a:rPr lang="en-US" sz="2000" b="1"/>
                <a:t>/X</a:t>
              </a:r>
              <a:r>
                <a:rPr lang="en-US" sz="2000" b="1" baseline="-25000"/>
                <a:t>2</a:t>
              </a:r>
            </a:p>
          </p:txBody>
        </p:sp>
      </p:grpSp>
      <p:sp>
        <p:nvSpPr>
          <p:cNvPr id="32792" name="Rectangle 44"/>
          <p:cNvSpPr>
            <a:spLocks noChangeArrowheads="1"/>
          </p:cNvSpPr>
          <p:nvPr/>
        </p:nvSpPr>
        <p:spPr bwMode="auto">
          <a:xfrm>
            <a:off x="1219200" y="2743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Y</a:t>
            </a:r>
          </a:p>
        </p:txBody>
      </p:sp>
      <p:sp>
        <p:nvSpPr>
          <p:cNvPr id="32793" name="Rectangle 45"/>
          <p:cNvSpPr>
            <a:spLocks noChangeArrowheads="1"/>
          </p:cNvSpPr>
          <p:nvPr/>
        </p:nvSpPr>
        <p:spPr bwMode="auto">
          <a:xfrm>
            <a:off x="4038600" y="4267200"/>
            <a:ext cx="114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 b="1"/>
              <a:t>X</a:t>
            </a:r>
            <a:r>
              <a:rPr lang="en-US" sz="2000" b="1" baseline="-25000"/>
              <a:t>1</a:t>
            </a:r>
            <a:r>
              <a:rPr lang="en-US" sz="2000" b="1"/>
              <a:t>/X</a:t>
            </a:r>
            <a:r>
              <a:rPr lang="en-US" sz="2000" b="1" baseline="-25000"/>
              <a:t>2</a:t>
            </a:r>
          </a:p>
        </p:txBody>
      </p:sp>
      <p:sp>
        <p:nvSpPr>
          <p:cNvPr id="53294" name="Rectangle 46"/>
          <p:cNvSpPr>
            <a:spLocks noChangeArrowheads="1"/>
          </p:cNvSpPr>
          <p:nvPr/>
        </p:nvSpPr>
        <p:spPr bwMode="auto">
          <a:xfrm>
            <a:off x="3657600" y="914400"/>
            <a:ext cx="342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1600"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SHORT-RUN PRODUCTION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1600"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FUNTION </a:t>
            </a:r>
          </a:p>
        </p:txBody>
      </p:sp>
      <p:sp>
        <p:nvSpPr>
          <p:cNvPr id="53296" name="Rectangle 48"/>
          <p:cNvSpPr>
            <a:spLocks noChangeArrowheads="1"/>
          </p:cNvSpPr>
          <p:nvPr/>
        </p:nvSpPr>
        <p:spPr bwMode="auto">
          <a:xfrm>
            <a:off x="4495800" y="5562600"/>
            <a:ext cx="3429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STAGE FOR “FIXED INPUT X</a:t>
            </a:r>
            <a:r>
              <a:rPr lang="en-US" sz="18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2</a:t>
            </a:r>
            <a:r>
              <a: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”</a:t>
            </a:r>
            <a:endParaRPr lang="en-US" sz="1800" baseline="-25000">
              <a:effectLst>
                <a:outerShdw blurRad="38100" dist="38100" dir="2700000" algn="tl">
                  <a:srgbClr val="000000"/>
                </a:outerShdw>
              </a:effectLst>
              <a:latin typeface="Trebuchet MS" pitchFamily="34" charset="0"/>
            </a:endParaRPr>
          </a:p>
        </p:txBody>
      </p:sp>
      <p:sp>
        <p:nvSpPr>
          <p:cNvPr id="53297" name="Rectangle 49"/>
          <p:cNvSpPr>
            <a:spLocks noChangeArrowheads="1"/>
          </p:cNvSpPr>
          <p:nvPr/>
        </p:nvSpPr>
        <p:spPr bwMode="auto">
          <a:xfrm>
            <a:off x="4419600" y="3352800"/>
            <a:ext cx="365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65000"/>
              <a:buFont typeface="Wingdings" pitchFamily="2" charset="2"/>
              <a:buNone/>
              <a:defRPr/>
            </a:pPr>
            <a:r>
              <a: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STAGE FOR “VARIABLE INPUT X</a:t>
            </a:r>
            <a:r>
              <a:rPr lang="en-US" sz="1800" baseline="-25000"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1</a:t>
            </a:r>
            <a:r>
              <a:rPr lang="en-US" sz="1800">
                <a:effectLst>
                  <a:outerShdw blurRad="38100" dist="38100" dir="2700000" algn="tl">
                    <a:srgbClr val="000000"/>
                  </a:outerShdw>
                </a:effectLst>
                <a:latin typeface="Trebuchet MS" pitchFamily="34" charset="0"/>
              </a:rPr>
              <a:t>” </a:t>
            </a:r>
          </a:p>
        </p:txBody>
      </p:sp>
      <p:grpSp>
        <p:nvGrpSpPr>
          <p:cNvPr id="32797" name="Group 97"/>
          <p:cNvGrpSpPr>
            <a:grpSpLocks/>
          </p:cNvGrpSpPr>
          <p:nvPr/>
        </p:nvGrpSpPr>
        <p:grpSpPr bwMode="auto">
          <a:xfrm>
            <a:off x="1524000" y="990600"/>
            <a:ext cx="2057400" cy="1905000"/>
            <a:chOff x="1836" y="1200"/>
            <a:chExt cx="2381" cy="2196"/>
          </a:xfrm>
        </p:grpSpPr>
        <p:sp>
          <p:nvSpPr>
            <p:cNvPr id="32802" name="Arc 98"/>
            <p:cNvSpPr>
              <a:spLocks/>
            </p:cNvSpPr>
            <p:nvPr/>
          </p:nvSpPr>
          <p:spPr bwMode="auto">
            <a:xfrm flipV="1">
              <a:off x="1836" y="2400"/>
              <a:ext cx="996" cy="996"/>
            </a:xfrm>
            <a:custGeom>
              <a:avLst/>
              <a:gdLst>
                <a:gd name="T0" fmla="*/ 0 w 21489"/>
                <a:gd name="T1" fmla="*/ 0 h 21600"/>
                <a:gd name="T2" fmla="*/ 46 w 21489"/>
                <a:gd name="T3" fmla="*/ 41 h 21600"/>
                <a:gd name="T4" fmla="*/ 0 w 21489"/>
                <a:gd name="T5" fmla="*/ 46 h 21600"/>
                <a:gd name="T6" fmla="*/ 0 60000 65536"/>
                <a:gd name="T7" fmla="*/ 0 60000 65536"/>
                <a:gd name="T8" fmla="*/ 0 60000 65536"/>
                <a:gd name="T9" fmla="*/ 0 w 21489"/>
                <a:gd name="T10" fmla="*/ 0 h 21600"/>
                <a:gd name="T11" fmla="*/ 21489 w 2148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89" h="21600" fill="none" extrusionOk="0">
                  <a:moveTo>
                    <a:pt x="-1" y="0"/>
                  </a:moveTo>
                  <a:cubicBezTo>
                    <a:pt x="11083" y="0"/>
                    <a:pt x="20368" y="8389"/>
                    <a:pt x="21489" y="19415"/>
                  </a:cubicBezTo>
                </a:path>
                <a:path w="21489" h="21600" stroke="0" extrusionOk="0">
                  <a:moveTo>
                    <a:pt x="-1" y="0"/>
                  </a:moveTo>
                  <a:cubicBezTo>
                    <a:pt x="11083" y="0"/>
                    <a:pt x="20368" y="8389"/>
                    <a:pt x="21489" y="19415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en-US" b="1"/>
            </a:p>
          </p:txBody>
        </p:sp>
        <p:sp>
          <p:nvSpPr>
            <p:cNvPr id="32803" name="Arc 99"/>
            <p:cNvSpPr>
              <a:spLocks/>
            </p:cNvSpPr>
            <p:nvPr/>
          </p:nvSpPr>
          <p:spPr bwMode="auto">
            <a:xfrm rot="10800000" flipV="1">
              <a:off x="2832" y="1200"/>
              <a:ext cx="1385" cy="1344"/>
            </a:xfrm>
            <a:custGeom>
              <a:avLst/>
              <a:gdLst>
                <a:gd name="T0" fmla="*/ 0 w 27090"/>
                <a:gd name="T1" fmla="*/ 3 h 21600"/>
                <a:gd name="T2" fmla="*/ 71 w 27090"/>
                <a:gd name="T3" fmla="*/ 84 h 21600"/>
                <a:gd name="T4" fmla="*/ 14 w 27090"/>
                <a:gd name="T5" fmla="*/ 84 h 21600"/>
                <a:gd name="T6" fmla="*/ 0 60000 65536"/>
                <a:gd name="T7" fmla="*/ 0 60000 65536"/>
                <a:gd name="T8" fmla="*/ 0 60000 65536"/>
                <a:gd name="T9" fmla="*/ 0 w 27090"/>
                <a:gd name="T10" fmla="*/ 0 h 21600"/>
                <a:gd name="T11" fmla="*/ 27090 w 2709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090" h="21600" fill="none" extrusionOk="0">
                  <a:moveTo>
                    <a:pt x="0" y="709"/>
                  </a:moveTo>
                  <a:cubicBezTo>
                    <a:pt x="1792" y="238"/>
                    <a:pt x="3637" y="-1"/>
                    <a:pt x="5490" y="0"/>
                  </a:cubicBezTo>
                  <a:cubicBezTo>
                    <a:pt x="17419" y="0"/>
                    <a:pt x="27090" y="9670"/>
                    <a:pt x="27090" y="21600"/>
                  </a:cubicBezTo>
                </a:path>
                <a:path w="27090" h="21600" stroke="0" extrusionOk="0">
                  <a:moveTo>
                    <a:pt x="0" y="709"/>
                  </a:moveTo>
                  <a:cubicBezTo>
                    <a:pt x="1792" y="238"/>
                    <a:pt x="3637" y="-1"/>
                    <a:pt x="5490" y="0"/>
                  </a:cubicBezTo>
                  <a:cubicBezTo>
                    <a:pt x="17419" y="0"/>
                    <a:pt x="27090" y="9670"/>
                    <a:pt x="27090" y="21600"/>
                  </a:cubicBezTo>
                  <a:lnTo>
                    <a:pt x="549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</p:grpSp>
      <p:sp>
        <p:nvSpPr>
          <p:cNvPr id="32798" name="Rectangle 100"/>
          <p:cNvSpPr>
            <a:spLocks noChangeArrowheads="1"/>
          </p:cNvSpPr>
          <p:nvPr/>
        </p:nvSpPr>
        <p:spPr bwMode="auto">
          <a:xfrm>
            <a:off x="1371600" y="52578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1"/>
              <a:t>APP </a:t>
            </a:r>
            <a:r>
              <a:rPr lang="en-US" sz="1600" b="1" i="1" baseline="-25000"/>
              <a:t>X2</a:t>
            </a:r>
          </a:p>
        </p:txBody>
      </p:sp>
      <p:sp>
        <p:nvSpPr>
          <p:cNvPr id="32799" name="Rectangle 101"/>
          <p:cNvSpPr>
            <a:spLocks noChangeArrowheads="1"/>
          </p:cNvSpPr>
          <p:nvPr/>
        </p:nvSpPr>
        <p:spPr bwMode="auto">
          <a:xfrm>
            <a:off x="3886200" y="48768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1"/>
              <a:t>MPP </a:t>
            </a:r>
            <a:r>
              <a:rPr lang="en-US" sz="1600" b="1" i="1" baseline="-25000"/>
              <a:t>X2</a:t>
            </a:r>
          </a:p>
        </p:txBody>
      </p:sp>
      <p:sp>
        <p:nvSpPr>
          <p:cNvPr id="32800" name="Rectangle 102"/>
          <p:cNvSpPr>
            <a:spLocks noChangeArrowheads="1"/>
          </p:cNvSpPr>
          <p:nvPr/>
        </p:nvSpPr>
        <p:spPr bwMode="auto">
          <a:xfrm>
            <a:off x="4876800" y="41148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1"/>
              <a:t>APP </a:t>
            </a:r>
            <a:r>
              <a:rPr lang="en-US" sz="1600" b="1" i="1" baseline="-25000"/>
              <a:t>X1</a:t>
            </a:r>
          </a:p>
        </p:txBody>
      </p:sp>
      <p:sp>
        <p:nvSpPr>
          <p:cNvPr id="32801" name="Rectangle 103"/>
          <p:cNvSpPr>
            <a:spLocks noChangeArrowheads="1"/>
          </p:cNvSpPr>
          <p:nvPr/>
        </p:nvSpPr>
        <p:spPr bwMode="auto">
          <a:xfrm>
            <a:off x="3733800" y="4572000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b="1" i="1"/>
              <a:t>MPP </a:t>
            </a:r>
            <a:r>
              <a:rPr lang="en-US" sz="1600" b="1" i="1" baseline="-25000"/>
              <a:t>X1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1295400" y="457200"/>
            <a:ext cx="7315200" cy="8382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smtClean="0">
                <a:latin typeface="Trebuchet MS" pitchFamily="34" charset="0"/>
              </a:rPr>
              <a:t>IMPUTING RETURN IN THE SHORT RUN USING EULER’S THEOREM</a:t>
            </a:r>
            <a:r>
              <a:rPr lang="en-US" sz="2800" smtClean="0">
                <a:latin typeface="Trebuchet MS" pitchFamily="34" charset="0"/>
              </a:rPr>
              <a:t> </a:t>
            </a:r>
          </a:p>
        </p:txBody>
      </p:sp>
      <p:grpSp>
        <p:nvGrpSpPr>
          <p:cNvPr id="34819" name="Group 20"/>
          <p:cNvGrpSpPr>
            <a:grpSpLocks/>
          </p:cNvGrpSpPr>
          <p:nvPr/>
        </p:nvGrpSpPr>
        <p:grpSpPr bwMode="auto">
          <a:xfrm>
            <a:off x="2362200" y="1447800"/>
            <a:ext cx="5334000" cy="4572000"/>
            <a:chOff x="816" y="1092"/>
            <a:chExt cx="3360" cy="2880"/>
          </a:xfrm>
        </p:grpSpPr>
        <p:sp>
          <p:nvSpPr>
            <p:cNvPr id="34820" name="Line 11"/>
            <p:cNvSpPr>
              <a:spLocks noChangeShapeType="1"/>
            </p:cNvSpPr>
            <p:nvPr/>
          </p:nvSpPr>
          <p:spPr bwMode="auto">
            <a:xfrm>
              <a:off x="2832" y="1488"/>
              <a:ext cx="0" cy="21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1" name="Line 12"/>
            <p:cNvSpPr>
              <a:spLocks noChangeShapeType="1"/>
            </p:cNvSpPr>
            <p:nvPr/>
          </p:nvSpPr>
          <p:spPr bwMode="auto">
            <a:xfrm flipV="1">
              <a:off x="1152" y="1284"/>
              <a:ext cx="2016" cy="1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2" name="Line 4"/>
            <p:cNvSpPr>
              <a:spLocks noChangeShapeType="1"/>
            </p:cNvSpPr>
            <p:nvPr/>
          </p:nvSpPr>
          <p:spPr bwMode="auto">
            <a:xfrm>
              <a:off x="1152" y="1428"/>
              <a:ext cx="0" cy="21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3" name="Line 5"/>
            <p:cNvSpPr>
              <a:spLocks noChangeShapeType="1"/>
            </p:cNvSpPr>
            <p:nvPr/>
          </p:nvSpPr>
          <p:spPr bwMode="auto">
            <a:xfrm flipV="1">
              <a:off x="1152" y="3588"/>
              <a:ext cx="259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4" name="Arc 6"/>
            <p:cNvSpPr>
              <a:spLocks/>
            </p:cNvSpPr>
            <p:nvPr/>
          </p:nvSpPr>
          <p:spPr bwMode="auto">
            <a:xfrm flipV="1">
              <a:off x="1164" y="2580"/>
              <a:ext cx="996" cy="996"/>
            </a:xfrm>
            <a:custGeom>
              <a:avLst/>
              <a:gdLst>
                <a:gd name="T0" fmla="*/ 0 w 21489"/>
                <a:gd name="T1" fmla="*/ 0 h 21600"/>
                <a:gd name="T2" fmla="*/ 46 w 21489"/>
                <a:gd name="T3" fmla="*/ 41 h 21600"/>
                <a:gd name="T4" fmla="*/ 0 w 21489"/>
                <a:gd name="T5" fmla="*/ 46 h 21600"/>
                <a:gd name="T6" fmla="*/ 0 60000 65536"/>
                <a:gd name="T7" fmla="*/ 0 60000 65536"/>
                <a:gd name="T8" fmla="*/ 0 60000 65536"/>
                <a:gd name="T9" fmla="*/ 0 w 21489"/>
                <a:gd name="T10" fmla="*/ 0 h 21600"/>
                <a:gd name="T11" fmla="*/ 21489 w 21489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489" h="21600" fill="none" extrusionOk="0">
                  <a:moveTo>
                    <a:pt x="-1" y="0"/>
                  </a:moveTo>
                  <a:cubicBezTo>
                    <a:pt x="11083" y="0"/>
                    <a:pt x="20368" y="8389"/>
                    <a:pt x="21489" y="19415"/>
                  </a:cubicBezTo>
                </a:path>
                <a:path w="21489" h="21600" stroke="0" extrusionOk="0">
                  <a:moveTo>
                    <a:pt x="-1" y="0"/>
                  </a:moveTo>
                  <a:cubicBezTo>
                    <a:pt x="11083" y="0"/>
                    <a:pt x="20368" y="8389"/>
                    <a:pt x="21489" y="19415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rot="10800000" wrap="none" anchor="ctr"/>
            <a:lstStyle/>
            <a:p>
              <a:pPr algn="ctr"/>
              <a:endParaRPr lang="en-US" b="1"/>
            </a:p>
          </p:txBody>
        </p:sp>
        <p:sp>
          <p:nvSpPr>
            <p:cNvPr id="34825" name="Arc 7"/>
            <p:cNvSpPr>
              <a:spLocks/>
            </p:cNvSpPr>
            <p:nvPr/>
          </p:nvSpPr>
          <p:spPr bwMode="auto">
            <a:xfrm rot="10800000" flipV="1">
              <a:off x="2159" y="1380"/>
              <a:ext cx="1385" cy="1344"/>
            </a:xfrm>
            <a:custGeom>
              <a:avLst/>
              <a:gdLst>
                <a:gd name="T0" fmla="*/ 0 w 27090"/>
                <a:gd name="T1" fmla="*/ 3 h 21600"/>
                <a:gd name="T2" fmla="*/ 71 w 27090"/>
                <a:gd name="T3" fmla="*/ 84 h 21600"/>
                <a:gd name="T4" fmla="*/ 14 w 27090"/>
                <a:gd name="T5" fmla="*/ 84 h 21600"/>
                <a:gd name="T6" fmla="*/ 0 60000 65536"/>
                <a:gd name="T7" fmla="*/ 0 60000 65536"/>
                <a:gd name="T8" fmla="*/ 0 60000 65536"/>
                <a:gd name="T9" fmla="*/ 0 w 27090"/>
                <a:gd name="T10" fmla="*/ 0 h 21600"/>
                <a:gd name="T11" fmla="*/ 27090 w 2709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090" h="21600" fill="none" extrusionOk="0">
                  <a:moveTo>
                    <a:pt x="0" y="709"/>
                  </a:moveTo>
                  <a:cubicBezTo>
                    <a:pt x="1792" y="238"/>
                    <a:pt x="3637" y="-1"/>
                    <a:pt x="5490" y="0"/>
                  </a:cubicBezTo>
                  <a:cubicBezTo>
                    <a:pt x="17419" y="0"/>
                    <a:pt x="27090" y="9670"/>
                    <a:pt x="27090" y="21600"/>
                  </a:cubicBezTo>
                </a:path>
                <a:path w="27090" h="21600" stroke="0" extrusionOk="0">
                  <a:moveTo>
                    <a:pt x="0" y="709"/>
                  </a:moveTo>
                  <a:cubicBezTo>
                    <a:pt x="1792" y="238"/>
                    <a:pt x="3637" y="-1"/>
                    <a:pt x="5490" y="0"/>
                  </a:cubicBezTo>
                  <a:cubicBezTo>
                    <a:pt x="17419" y="0"/>
                    <a:pt x="27090" y="9670"/>
                    <a:pt x="27090" y="21600"/>
                  </a:cubicBezTo>
                  <a:lnTo>
                    <a:pt x="5490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sp>
          <p:nvSpPr>
            <p:cNvPr id="34826" name="Line 8"/>
            <p:cNvSpPr>
              <a:spLocks noChangeShapeType="1"/>
            </p:cNvSpPr>
            <p:nvPr/>
          </p:nvSpPr>
          <p:spPr bwMode="auto">
            <a:xfrm flipV="1">
              <a:off x="1152" y="2484"/>
              <a:ext cx="24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7" name="Rectangle 9"/>
            <p:cNvSpPr>
              <a:spLocks noChangeArrowheads="1"/>
            </p:cNvSpPr>
            <p:nvPr/>
          </p:nvSpPr>
          <p:spPr bwMode="auto">
            <a:xfrm>
              <a:off x="960" y="1092"/>
              <a:ext cx="4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Y</a:t>
              </a:r>
            </a:p>
          </p:txBody>
        </p:sp>
        <p:sp>
          <p:nvSpPr>
            <p:cNvPr id="34828" name="Rectangle 10"/>
            <p:cNvSpPr>
              <a:spLocks noChangeArrowheads="1"/>
            </p:cNvSpPr>
            <p:nvPr/>
          </p:nvSpPr>
          <p:spPr bwMode="auto">
            <a:xfrm>
              <a:off x="3744" y="3396"/>
              <a:ext cx="4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X</a:t>
              </a:r>
              <a:r>
                <a:rPr lang="en-US" sz="2000" baseline="-25000"/>
                <a:t>1</a:t>
              </a:r>
              <a:endParaRPr lang="en-US" sz="2000"/>
            </a:p>
          </p:txBody>
        </p:sp>
        <p:sp>
          <p:nvSpPr>
            <p:cNvPr id="34829" name="Rectangle 13"/>
            <p:cNvSpPr>
              <a:spLocks noChangeArrowheads="1"/>
            </p:cNvSpPr>
            <p:nvPr/>
          </p:nvSpPr>
          <p:spPr bwMode="auto">
            <a:xfrm>
              <a:off x="816" y="2292"/>
              <a:ext cx="4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C</a:t>
              </a:r>
            </a:p>
          </p:txBody>
        </p:sp>
        <p:sp>
          <p:nvSpPr>
            <p:cNvPr id="34830" name="Rectangle 14"/>
            <p:cNvSpPr>
              <a:spLocks noChangeArrowheads="1"/>
            </p:cNvSpPr>
            <p:nvPr/>
          </p:nvSpPr>
          <p:spPr bwMode="auto">
            <a:xfrm>
              <a:off x="864" y="3492"/>
              <a:ext cx="4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O</a:t>
              </a:r>
            </a:p>
          </p:txBody>
        </p:sp>
        <p:sp>
          <p:nvSpPr>
            <p:cNvPr id="34831" name="Rectangle 15"/>
            <p:cNvSpPr>
              <a:spLocks noChangeArrowheads="1"/>
            </p:cNvSpPr>
            <p:nvPr/>
          </p:nvSpPr>
          <p:spPr bwMode="auto">
            <a:xfrm>
              <a:off x="2736" y="2196"/>
              <a:ext cx="4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D</a:t>
              </a:r>
            </a:p>
          </p:txBody>
        </p:sp>
        <p:sp>
          <p:nvSpPr>
            <p:cNvPr id="34832" name="Rectangle 16"/>
            <p:cNvSpPr>
              <a:spLocks noChangeArrowheads="1"/>
            </p:cNvSpPr>
            <p:nvPr/>
          </p:nvSpPr>
          <p:spPr bwMode="auto">
            <a:xfrm>
              <a:off x="2640" y="3588"/>
              <a:ext cx="4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B</a:t>
              </a:r>
            </a:p>
          </p:txBody>
        </p:sp>
        <p:sp>
          <p:nvSpPr>
            <p:cNvPr id="34833" name="Rectangle 17"/>
            <p:cNvSpPr>
              <a:spLocks noChangeArrowheads="1"/>
            </p:cNvSpPr>
            <p:nvPr/>
          </p:nvSpPr>
          <p:spPr bwMode="auto">
            <a:xfrm>
              <a:off x="2640" y="1140"/>
              <a:ext cx="4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A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266700"/>
            <a:ext cx="7467600" cy="1104900"/>
          </a:xfrm>
        </p:spPr>
        <p:txBody>
          <a:bodyPr/>
          <a:lstStyle/>
          <a:p>
            <a:pPr eaLnBrk="1" hangingPunct="1">
              <a:defRPr/>
            </a:pPr>
            <a:r>
              <a:rPr lang="en-US" b="1" dirty="0" err="1" smtClean="0"/>
              <a:t>Kurva</a:t>
            </a:r>
            <a:r>
              <a:rPr lang="en-US" b="1" dirty="0" smtClean="0"/>
              <a:t> </a:t>
            </a:r>
            <a:r>
              <a:rPr lang="en-US" b="1" dirty="0" err="1" smtClean="0"/>
              <a:t>Biaya</a:t>
            </a:r>
            <a:r>
              <a:rPr lang="en-US" b="1" dirty="0" smtClean="0"/>
              <a:t> </a:t>
            </a:r>
            <a:r>
              <a:rPr lang="en-US" b="1" dirty="0" err="1" smtClean="0"/>
              <a:t>Jangka</a:t>
            </a:r>
            <a:r>
              <a:rPr lang="en-US" b="1" dirty="0" smtClean="0"/>
              <a:t> </a:t>
            </a:r>
            <a:r>
              <a:rPr lang="en-US" b="1" dirty="0" err="1" smtClean="0"/>
              <a:t>Panjang</a:t>
            </a:r>
            <a:r>
              <a:rPr lang="en-US" b="1" dirty="0" smtClean="0"/>
              <a:t> 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indent="-4763" eaLnBrk="1" hangingPunct="1"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</a:rPr>
              <a:t>Untuk meminimalkan biaya produksi dalam jangka panjang, masing-masing tingkat output harus diproduksi dengan “</a:t>
            </a:r>
            <a:r>
              <a:rPr lang="en-US" i="1" smtClean="0">
                <a:latin typeface="Garamond" pitchFamily="18" charset="0"/>
              </a:rPr>
              <a:t>least cost criterion</a:t>
            </a:r>
            <a:r>
              <a:rPr lang="en-US" smtClean="0">
                <a:latin typeface="Garamond" pitchFamily="18" charset="0"/>
              </a:rPr>
              <a:t>”, yaitu: </a:t>
            </a:r>
          </a:p>
          <a:p>
            <a:pPr indent="-4763" eaLnBrk="1" hangingPunct="1">
              <a:buFont typeface="Wingdings" pitchFamily="2" charset="2"/>
              <a:buNone/>
            </a:pPr>
            <a:endParaRPr lang="en-US" smtClean="0">
              <a:latin typeface="Garamond" pitchFamily="18" charset="0"/>
            </a:endParaRPr>
          </a:p>
          <a:p>
            <a:pPr indent="-4763" eaLnBrk="1" hangingPunct="1"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</a:rPr>
              <a:t>		MPP</a:t>
            </a:r>
            <a:r>
              <a:rPr lang="en-US" baseline="-25000" smtClean="0">
                <a:latin typeface="Garamond" pitchFamily="18" charset="0"/>
              </a:rPr>
              <a:t>X1</a:t>
            </a:r>
            <a:r>
              <a:rPr lang="en-US" smtClean="0">
                <a:latin typeface="Garamond" pitchFamily="18" charset="0"/>
              </a:rPr>
              <a:t>        MPP</a:t>
            </a:r>
            <a:r>
              <a:rPr lang="en-US" baseline="-25000" smtClean="0">
                <a:latin typeface="Garamond" pitchFamily="18" charset="0"/>
              </a:rPr>
              <a:t> X2</a:t>
            </a:r>
          </a:p>
          <a:p>
            <a:pPr indent="-4763" eaLnBrk="1" hangingPunct="1">
              <a:buFont typeface="Wingdings" pitchFamily="2" charset="2"/>
              <a:buNone/>
            </a:pPr>
            <a:r>
              <a:rPr lang="en-US" smtClean="0">
                <a:latin typeface="Garamond" pitchFamily="18" charset="0"/>
              </a:rPr>
              <a:t>		  P</a:t>
            </a:r>
            <a:r>
              <a:rPr lang="en-US" baseline="-25000" smtClean="0">
                <a:latin typeface="Garamond" pitchFamily="18" charset="0"/>
              </a:rPr>
              <a:t>X1 	         	 </a:t>
            </a:r>
            <a:r>
              <a:rPr lang="en-US" smtClean="0">
                <a:latin typeface="Garamond" pitchFamily="18" charset="0"/>
              </a:rPr>
              <a:t>P</a:t>
            </a:r>
            <a:r>
              <a:rPr lang="en-US" baseline="-25000" smtClean="0">
                <a:latin typeface="Garamond" pitchFamily="18" charset="0"/>
              </a:rPr>
              <a:t>X2</a:t>
            </a:r>
            <a:endParaRPr lang="en-US" smtClean="0">
              <a:latin typeface="Garamond" pitchFamily="18" charset="0"/>
            </a:endParaRPr>
          </a:p>
          <a:p>
            <a:pPr indent="-4763" eaLnBrk="1" hangingPunct="1">
              <a:buFont typeface="Wingdings" pitchFamily="2" charset="2"/>
              <a:buNone/>
            </a:pPr>
            <a:endParaRPr lang="en-US" baseline="-25000" smtClean="0">
              <a:latin typeface="Garamond" pitchFamily="18" charset="0"/>
            </a:endParaRPr>
          </a:p>
        </p:txBody>
      </p:sp>
      <p:sp>
        <p:nvSpPr>
          <p:cNvPr id="6148" name="Line 4"/>
          <p:cNvSpPr>
            <a:spLocks noChangeShapeType="1"/>
          </p:cNvSpPr>
          <p:nvPr/>
        </p:nvSpPr>
        <p:spPr bwMode="auto">
          <a:xfrm>
            <a:off x="1905000" y="5029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49" name="Line 5"/>
          <p:cNvSpPr>
            <a:spLocks noChangeShapeType="1"/>
          </p:cNvSpPr>
          <p:nvPr/>
        </p:nvSpPr>
        <p:spPr bwMode="auto">
          <a:xfrm>
            <a:off x="4038600" y="5029200"/>
            <a:ext cx="1219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3048000" y="4876800"/>
            <a:ext cx="914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=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 smtClean="0"/>
              <a:t>Homogeneous Functions and Imputing Return</a:t>
            </a:r>
          </a:p>
        </p:txBody>
      </p:sp>
      <p:sp>
        <p:nvSpPr>
          <p:cNvPr id="3584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228600" y="1828800"/>
            <a:ext cx="8915400" cy="4381500"/>
          </a:xfrm>
        </p:spPr>
        <p:txBody>
          <a:bodyPr/>
          <a:lstStyle/>
          <a:p>
            <a:pPr eaLnBrk="1" hangingPunct="1"/>
            <a:r>
              <a:rPr lang="en-US" smtClean="0"/>
              <a:t>X</a:t>
            </a:r>
            <a:r>
              <a:rPr lang="en-US" baseline="-25000" smtClean="0"/>
              <a:t>1</a:t>
            </a:r>
            <a:r>
              <a:rPr lang="en-US" smtClean="0"/>
              <a:t>.VMP</a:t>
            </a:r>
            <a:r>
              <a:rPr lang="en-US" baseline="-25000" smtClean="0"/>
              <a:t>X1</a:t>
            </a:r>
            <a:r>
              <a:rPr lang="en-US" smtClean="0"/>
              <a:t> + X</a:t>
            </a:r>
            <a:r>
              <a:rPr lang="en-US" baseline="-25000" smtClean="0"/>
              <a:t>2</a:t>
            </a:r>
            <a:r>
              <a:rPr lang="en-US" smtClean="0"/>
              <a:t>VMP</a:t>
            </a:r>
            <a:r>
              <a:rPr lang="en-US" baseline="-25000" smtClean="0"/>
              <a:t>X2</a:t>
            </a:r>
            <a:r>
              <a:rPr lang="en-US" smtClean="0"/>
              <a:t> = TR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MPP</a:t>
            </a:r>
            <a:r>
              <a:rPr lang="en-US" baseline="-25000" smtClean="0"/>
              <a:t>X1 </a:t>
            </a:r>
            <a:r>
              <a:rPr lang="en-US" smtClean="0"/>
              <a:t>=               =         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X</a:t>
            </a:r>
            <a:r>
              <a:rPr lang="en-US" baseline="-25000" smtClean="0"/>
              <a:t>1</a:t>
            </a:r>
            <a:r>
              <a:rPr lang="en-US" smtClean="0"/>
              <a:t>MPP</a:t>
            </a:r>
            <a:r>
              <a:rPr lang="en-US" baseline="-25000" smtClean="0"/>
              <a:t>X1</a:t>
            </a:r>
            <a:r>
              <a:rPr lang="en-US" smtClean="0"/>
              <a:t> = (OB)         = AD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X</a:t>
            </a:r>
            <a:r>
              <a:rPr lang="en-US" baseline="-25000" smtClean="0"/>
              <a:t>2</a:t>
            </a:r>
            <a:r>
              <a:rPr lang="en-US" smtClean="0"/>
              <a:t>MPP</a:t>
            </a:r>
            <a:r>
              <a:rPr lang="en-US" baseline="-25000" smtClean="0"/>
              <a:t>X2</a:t>
            </a:r>
            <a:r>
              <a:rPr lang="en-US" smtClean="0"/>
              <a:t> = Y – X</a:t>
            </a:r>
            <a:r>
              <a:rPr lang="en-US" baseline="-25000" smtClean="0"/>
              <a:t>1</a:t>
            </a:r>
            <a:r>
              <a:rPr lang="en-US" smtClean="0"/>
              <a:t>MPP</a:t>
            </a:r>
            <a:r>
              <a:rPr lang="en-US" baseline="-25000" smtClean="0"/>
              <a:t>X1</a:t>
            </a:r>
            <a:r>
              <a:rPr lang="en-US" smtClean="0"/>
              <a:t> = AB – AD = DB</a:t>
            </a:r>
          </a:p>
          <a:p>
            <a:pPr eaLnBrk="1" hangingPunct="1"/>
            <a:endParaRPr lang="en-US" smtClean="0"/>
          </a:p>
        </p:txBody>
      </p:sp>
      <p:grpSp>
        <p:nvGrpSpPr>
          <p:cNvPr id="35844" name="Group 7"/>
          <p:cNvGrpSpPr>
            <a:grpSpLocks/>
          </p:cNvGrpSpPr>
          <p:nvPr/>
        </p:nvGrpSpPr>
        <p:grpSpPr bwMode="auto">
          <a:xfrm>
            <a:off x="2438400" y="2743200"/>
            <a:ext cx="1333500" cy="1143000"/>
            <a:chOff x="1632" y="1680"/>
            <a:chExt cx="456" cy="564"/>
          </a:xfrm>
        </p:grpSpPr>
        <p:sp>
          <p:nvSpPr>
            <p:cNvPr id="35854" name="Rectangle 8"/>
            <p:cNvSpPr>
              <a:spLocks noChangeArrowheads="1"/>
            </p:cNvSpPr>
            <p:nvPr/>
          </p:nvSpPr>
          <p:spPr bwMode="auto">
            <a:xfrm>
              <a:off x="1632" y="1680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latin typeface="Garamond" pitchFamily="18" charset="0"/>
                </a:rPr>
                <a:t>AD</a:t>
              </a:r>
              <a:endParaRPr lang="en-US" sz="2400" baseline="-25000"/>
            </a:p>
          </p:txBody>
        </p:sp>
        <p:sp>
          <p:nvSpPr>
            <p:cNvPr id="35855" name="Rectangle 9"/>
            <p:cNvSpPr>
              <a:spLocks noChangeArrowheads="1"/>
            </p:cNvSpPr>
            <p:nvPr/>
          </p:nvSpPr>
          <p:spPr bwMode="auto">
            <a:xfrm>
              <a:off x="1656" y="1956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latin typeface="Garamond" pitchFamily="18" charset="0"/>
                </a:rPr>
                <a:t>CD</a:t>
              </a:r>
              <a:endParaRPr lang="en-US" sz="2800" baseline="-25000">
                <a:latin typeface="Garamond" pitchFamily="18" charset="0"/>
              </a:endParaRPr>
            </a:p>
          </p:txBody>
        </p:sp>
      </p:grpSp>
      <p:sp>
        <p:nvSpPr>
          <p:cNvPr id="35845" name="Line 11"/>
          <p:cNvSpPr>
            <a:spLocks noChangeShapeType="1"/>
          </p:cNvSpPr>
          <p:nvPr/>
        </p:nvSpPr>
        <p:spPr bwMode="auto">
          <a:xfrm>
            <a:off x="2743200" y="3276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5846" name="Group 36"/>
          <p:cNvGrpSpPr>
            <a:grpSpLocks/>
          </p:cNvGrpSpPr>
          <p:nvPr/>
        </p:nvGrpSpPr>
        <p:grpSpPr bwMode="auto">
          <a:xfrm>
            <a:off x="3886200" y="2819400"/>
            <a:ext cx="1752600" cy="914400"/>
            <a:chOff x="1632" y="1680"/>
            <a:chExt cx="456" cy="564"/>
          </a:xfrm>
        </p:grpSpPr>
        <p:sp>
          <p:nvSpPr>
            <p:cNvPr id="35852" name="Rectangle 37"/>
            <p:cNvSpPr>
              <a:spLocks noChangeArrowheads="1"/>
            </p:cNvSpPr>
            <p:nvPr/>
          </p:nvSpPr>
          <p:spPr bwMode="auto">
            <a:xfrm>
              <a:off x="1632" y="1680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latin typeface="Garamond" pitchFamily="18" charset="0"/>
                </a:rPr>
                <a:t>     AD</a:t>
              </a:r>
              <a:endParaRPr lang="en-US" sz="2400" baseline="-25000"/>
            </a:p>
          </p:txBody>
        </p:sp>
        <p:sp>
          <p:nvSpPr>
            <p:cNvPr id="35853" name="Rectangle 38"/>
            <p:cNvSpPr>
              <a:spLocks noChangeArrowheads="1"/>
            </p:cNvSpPr>
            <p:nvPr/>
          </p:nvSpPr>
          <p:spPr bwMode="auto">
            <a:xfrm>
              <a:off x="1656" y="1956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latin typeface="Garamond" pitchFamily="18" charset="0"/>
                </a:rPr>
                <a:t>  OB</a:t>
              </a:r>
              <a:endParaRPr lang="en-US" sz="2800" baseline="-25000">
                <a:latin typeface="Garamond" pitchFamily="18" charset="0"/>
              </a:endParaRPr>
            </a:p>
          </p:txBody>
        </p:sp>
      </p:grpSp>
      <p:sp>
        <p:nvSpPr>
          <p:cNvPr id="35847" name="Line 39"/>
          <p:cNvSpPr>
            <a:spLocks noChangeShapeType="1"/>
          </p:cNvSpPr>
          <p:nvPr/>
        </p:nvSpPr>
        <p:spPr bwMode="auto">
          <a:xfrm>
            <a:off x="4572000" y="3276600"/>
            <a:ext cx="76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5848" name="Group 50"/>
          <p:cNvGrpSpPr>
            <a:grpSpLocks/>
          </p:cNvGrpSpPr>
          <p:nvPr/>
        </p:nvGrpSpPr>
        <p:grpSpPr bwMode="auto">
          <a:xfrm>
            <a:off x="3733800" y="3810000"/>
            <a:ext cx="723900" cy="1295400"/>
            <a:chOff x="1632" y="1680"/>
            <a:chExt cx="456" cy="564"/>
          </a:xfrm>
        </p:grpSpPr>
        <p:sp>
          <p:nvSpPr>
            <p:cNvPr id="35850" name="Rectangle 51"/>
            <p:cNvSpPr>
              <a:spLocks noChangeArrowheads="1"/>
            </p:cNvSpPr>
            <p:nvPr/>
          </p:nvSpPr>
          <p:spPr bwMode="auto">
            <a:xfrm>
              <a:off x="1632" y="1680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latin typeface="Garamond" pitchFamily="18" charset="0"/>
                </a:rPr>
                <a:t>AD</a:t>
              </a:r>
              <a:endParaRPr lang="en-US" sz="2400" baseline="-25000"/>
            </a:p>
          </p:txBody>
        </p:sp>
        <p:sp>
          <p:nvSpPr>
            <p:cNvPr id="35851" name="Rectangle 52"/>
            <p:cNvSpPr>
              <a:spLocks noChangeArrowheads="1"/>
            </p:cNvSpPr>
            <p:nvPr/>
          </p:nvSpPr>
          <p:spPr bwMode="auto">
            <a:xfrm>
              <a:off x="1656" y="1956"/>
              <a:ext cx="43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800">
                  <a:latin typeface="Garamond" pitchFamily="18" charset="0"/>
                </a:rPr>
                <a:t>OB</a:t>
              </a:r>
              <a:endParaRPr lang="en-US" sz="2800" baseline="-25000">
                <a:latin typeface="Garamond" pitchFamily="18" charset="0"/>
              </a:endParaRPr>
            </a:p>
          </p:txBody>
        </p:sp>
      </p:grpSp>
      <p:sp>
        <p:nvSpPr>
          <p:cNvPr id="35849" name="Line 54"/>
          <p:cNvSpPr>
            <a:spLocks noChangeShapeType="1"/>
          </p:cNvSpPr>
          <p:nvPr/>
        </p:nvSpPr>
        <p:spPr bwMode="auto">
          <a:xfrm>
            <a:off x="3886200" y="4495800"/>
            <a:ext cx="533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228600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smtClean="0"/>
              <a:t>Equilibrium In The </a:t>
            </a:r>
            <a:br>
              <a:rPr lang="en-US" sz="4800" b="1" smtClean="0"/>
            </a:br>
            <a:r>
              <a:rPr lang="en-US" sz="4800" b="1" smtClean="0"/>
              <a:t>Long Run</a:t>
            </a:r>
            <a:r>
              <a:rPr lang="en-US" sz="400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b="1" smtClean="0">
                <a:latin typeface="Trebuchet MS" pitchFamily="34" charset="0"/>
              </a:rPr>
              <a:t>LONG-RUN EQUILIBRIUM IN A CONSTANT COST INDUSTRY</a:t>
            </a:r>
            <a:r>
              <a:rPr lang="en-US" sz="3200" smtClean="0">
                <a:latin typeface="Trebuchet MS" pitchFamily="34" charset="0"/>
              </a:rPr>
              <a:t> </a:t>
            </a:r>
          </a:p>
        </p:txBody>
      </p:sp>
      <p:sp>
        <p:nvSpPr>
          <p:cNvPr id="37891" name="Line 4"/>
          <p:cNvSpPr>
            <a:spLocks noChangeShapeType="1"/>
          </p:cNvSpPr>
          <p:nvPr/>
        </p:nvSpPr>
        <p:spPr bwMode="auto">
          <a:xfrm>
            <a:off x="1143000" y="9144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2" name="Arc 25"/>
          <p:cNvSpPr>
            <a:spLocks/>
          </p:cNvSpPr>
          <p:nvPr/>
        </p:nvSpPr>
        <p:spPr bwMode="auto">
          <a:xfrm flipH="1" flipV="1">
            <a:off x="5638800" y="3468688"/>
            <a:ext cx="1212850" cy="1370012"/>
          </a:xfrm>
          <a:custGeom>
            <a:avLst/>
            <a:gdLst>
              <a:gd name="T0" fmla="*/ 0 w 36257"/>
              <a:gd name="T1" fmla="*/ 44658395 h 21600"/>
              <a:gd name="T2" fmla="*/ 40571616 w 36257"/>
              <a:gd name="T3" fmla="*/ 35305149 h 21600"/>
              <a:gd name="T4" fmla="*/ 21122262 w 36257"/>
              <a:gd name="T5" fmla="*/ 86895041 h 21600"/>
              <a:gd name="T6" fmla="*/ 0 60000 65536"/>
              <a:gd name="T7" fmla="*/ 0 60000 65536"/>
              <a:gd name="T8" fmla="*/ 0 60000 65536"/>
              <a:gd name="T9" fmla="*/ 0 w 36257"/>
              <a:gd name="T10" fmla="*/ 0 h 21600"/>
              <a:gd name="T11" fmla="*/ 36257 w 3625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257" h="21600" fill="none" extrusionOk="0">
                <a:moveTo>
                  <a:pt x="-1" y="11100"/>
                </a:moveTo>
                <a:cubicBezTo>
                  <a:pt x="3810" y="4248"/>
                  <a:pt x="11035" y="-1"/>
                  <a:pt x="18876" y="0"/>
                </a:cubicBezTo>
                <a:cubicBezTo>
                  <a:pt x="25734" y="0"/>
                  <a:pt x="32185" y="3257"/>
                  <a:pt x="36257" y="8775"/>
                </a:cubicBezTo>
              </a:path>
              <a:path w="36257" h="21600" stroke="0" extrusionOk="0">
                <a:moveTo>
                  <a:pt x="-1" y="11100"/>
                </a:moveTo>
                <a:cubicBezTo>
                  <a:pt x="3810" y="4248"/>
                  <a:pt x="11035" y="-1"/>
                  <a:pt x="18876" y="0"/>
                </a:cubicBezTo>
                <a:cubicBezTo>
                  <a:pt x="25734" y="0"/>
                  <a:pt x="32185" y="3257"/>
                  <a:pt x="36257" y="8775"/>
                </a:cubicBezTo>
                <a:lnTo>
                  <a:pt x="18876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7893" name="Line 31"/>
          <p:cNvSpPr>
            <a:spLocks noChangeShapeType="1"/>
          </p:cNvSpPr>
          <p:nvPr/>
        </p:nvSpPr>
        <p:spPr bwMode="auto">
          <a:xfrm>
            <a:off x="6477000" y="1752600"/>
            <a:ext cx="0" cy="914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7894" name="Rectangle 41"/>
          <p:cNvSpPr>
            <a:spLocks noChangeArrowheads="1"/>
          </p:cNvSpPr>
          <p:nvPr/>
        </p:nvSpPr>
        <p:spPr bwMode="auto">
          <a:xfrm>
            <a:off x="6172200" y="25146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Y</a:t>
            </a:r>
            <a:r>
              <a:rPr lang="en-US" sz="1600" baseline="-25000"/>
              <a:t>f</a:t>
            </a:r>
            <a:endParaRPr lang="en-US" sz="1600"/>
          </a:p>
        </p:txBody>
      </p:sp>
      <p:sp>
        <p:nvSpPr>
          <p:cNvPr id="37895" name="Rectangle 42"/>
          <p:cNvSpPr>
            <a:spLocks noChangeArrowheads="1"/>
          </p:cNvSpPr>
          <p:nvPr/>
        </p:nvSpPr>
        <p:spPr bwMode="auto">
          <a:xfrm>
            <a:off x="6096000" y="622935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Y</a:t>
            </a:r>
            <a:r>
              <a:rPr lang="en-US" sz="2000" baseline="-25000"/>
              <a:t>f</a:t>
            </a:r>
            <a:endParaRPr lang="en-US" sz="2000"/>
          </a:p>
        </p:txBody>
      </p:sp>
      <p:sp>
        <p:nvSpPr>
          <p:cNvPr id="37896" name="Rectangle 47"/>
          <p:cNvSpPr>
            <a:spLocks noChangeArrowheads="1"/>
          </p:cNvSpPr>
          <p:nvPr/>
        </p:nvSpPr>
        <p:spPr bwMode="auto">
          <a:xfrm>
            <a:off x="1524000" y="2819400"/>
            <a:ext cx="1676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INDUSTRI</a:t>
            </a:r>
          </a:p>
        </p:txBody>
      </p:sp>
      <p:sp>
        <p:nvSpPr>
          <p:cNvPr id="37897" name="Rectangle 57"/>
          <p:cNvSpPr>
            <a:spLocks noChangeArrowheads="1"/>
          </p:cNvSpPr>
          <p:nvPr/>
        </p:nvSpPr>
        <p:spPr bwMode="auto">
          <a:xfrm>
            <a:off x="1600200" y="228600"/>
            <a:ext cx="1676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INDUSTRI</a:t>
            </a:r>
          </a:p>
        </p:txBody>
      </p:sp>
      <p:sp>
        <p:nvSpPr>
          <p:cNvPr id="37898" name="Rectangle 58"/>
          <p:cNvSpPr>
            <a:spLocks noChangeArrowheads="1"/>
          </p:cNvSpPr>
          <p:nvPr/>
        </p:nvSpPr>
        <p:spPr bwMode="auto">
          <a:xfrm>
            <a:off x="6629400" y="381000"/>
            <a:ext cx="1676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ONE FARM</a:t>
            </a:r>
          </a:p>
        </p:txBody>
      </p:sp>
      <p:sp>
        <p:nvSpPr>
          <p:cNvPr id="37899" name="Rectangle 59"/>
          <p:cNvSpPr>
            <a:spLocks noChangeArrowheads="1"/>
          </p:cNvSpPr>
          <p:nvPr/>
        </p:nvSpPr>
        <p:spPr bwMode="auto">
          <a:xfrm>
            <a:off x="5486400" y="2895600"/>
            <a:ext cx="1676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/>
              <a:t>ONE FARM</a:t>
            </a:r>
          </a:p>
        </p:txBody>
      </p:sp>
      <p:sp>
        <p:nvSpPr>
          <p:cNvPr id="37900" name="Line 34"/>
          <p:cNvSpPr>
            <a:spLocks noChangeShapeType="1"/>
          </p:cNvSpPr>
          <p:nvPr/>
        </p:nvSpPr>
        <p:spPr bwMode="auto">
          <a:xfrm>
            <a:off x="2743200" y="49530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grpSp>
        <p:nvGrpSpPr>
          <p:cNvPr id="37901" name="Group 107"/>
          <p:cNvGrpSpPr>
            <a:grpSpLocks/>
          </p:cNvGrpSpPr>
          <p:nvPr/>
        </p:nvGrpSpPr>
        <p:grpSpPr bwMode="auto">
          <a:xfrm>
            <a:off x="762000" y="1828800"/>
            <a:ext cx="7620000" cy="5029200"/>
            <a:chOff x="432" y="864"/>
            <a:chExt cx="4800" cy="3168"/>
          </a:xfrm>
        </p:grpSpPr>
        <p:sp>
          <p:nvSpPr>
            <p:cNvPr id="37926" name="Line 6"/>
            <p:cNvSpPr>
              <a:spLocks noChangeShapeType="1"/>
            </p:cNvSpPr>
            <p:nvPr/>
          </p:nvSpPr>
          <p:spPr bwMode="auto">
            <a:xfrm>
              <a:off x="3072" y="1920"/>
              <a:ext cx="0" cy="17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7" name="Line 7"/>
            <p:cNvSpPr>
              <a:spLocks noChangeShapeType="1"/>
            </p:cNvSpPr>
            <p:nvPr/>
          </p:nvSpPr>
          <p:spPr bwMode="auto">
            <a:xfrm>
              <a:off x="720" y="1920"/>
              <a:ext cx="0" cy="17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8" name="Line 24"/>
            <p:cNvSpPr>
              <a:spLocks noChangeShapeType="1"/>
            </p:cNvSpPr>
            <p:nvPr/>
          </p:nvSpPr>
          <p:spPr bwMode="auto">
            <a:xfrm flipV="1">
              <a:off x="1152" y="2112"/>
              <a:ext cx="912" cy="15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29" name="Arc 26"/>
            <p:cNvSpPr>
              <a:spLocks/>
            </p:cNvSpPr>
            <p:nvPr/>
          </p:nvSpPr>
          <p:spPr bwMode="auto">
            <a:xfrm flipH="1" flipV="1">
              <a:off x="3216" y="1536"/>
              <a:ext cx="1440" cy="1247"/>
            </a:xfrm>
            <a:custGeom>
              <a:avLst/>
              <a:gdLst>
                <a:gd name="T0" fmla="*/ 0 w 33476"/>
                <a:gd name="T1" fmla="*/ 24 h 21600"/>
                <a:gd name="T2" fmla="*/ 62 w 33476"/>
                <a:gd name="T3" fmla="*/ 29 h 21600"/>
                <a:gd name="T4" fmla="*/ 30 w 33476"/>
                <a:gd name="T5" fmla="*/ 72 h 21600"/>
                <a:gd name="T6" fmla="*/ 0 60000 65536"/>
                <a:gd name="T7" fmla="*/ 0 60000 65536"/>
                <a:gd name="T8" fmla="*/ 0 60000 65536"/>
                <a:gd name="T9" fmla="*/ 0 w 33476"/>
                <a:gd name="T10" fmla="*/ 0 h 21600"/>
                <a:gd name="T11" fmla="*/ 33476 w 3347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476" h="21600" fill="none" extrusionOk="0">
                  <a:moveTo>
                    <a:pt x="0" y="7194"/>
                  </a:moveTo>
                  <a:cubicBezTo>
                    <a:pt x="4097" y="2616"/>
                    <a:pt x="9951" y="-1"/>
                    <a:pt x="16095" y="0"/>
                  </a:cubicBezTo>
                  <a:cubicBezTo>
                    <a:pt x="22953" y="0"/>
                    <a:pt x="29404" y="3257"/>
                    <a:pt x="33476" y="8775"/>
                  </a:cubicBezTo>
                </a:path>
                <a:path w="33476" h="21600" stroke="0" extrusionOk="0">
                  <a:moveTo>
                    <a:pt x="0" y="7194"/>
                  </a:moveTo>
                  <a:cubicBezTo>
                    <a:pt x="4097" y="2616"/>
                    <a:pt x="9951" y="-1"/>
                    <a:pt x="16095" y="0"/>
                  </a:cubicBezTo>
                  <a:cubicBezTo>
                    <a:pt x="22953" y="0"/>
                    <a:pt x="29404" y="3257"/>
                    <a:pt x="33476" y="8775"/>
                  </a:cubicBezTo>
                  <a:lnTo>
                    <a:pt x="16095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0" name="Arc 27"/>
            <p:cNvSpPr>
              <a:spLocks/>
            </p:cNvSpPr>
            <p:nvPr/>
          </p:nvSpPr>
          <p:spPr bwMode="auto">
            <a:xfrm flipH="1" flipV="1">
              <a:off x="3378" y="864"/>
              <a:ext cx="664" cy="2352"/>
            </a:xfrm>
            <a:custGeom>
              <a:avLst/>
              <a:gdLst>
                <a:gd name="T0" fmla="*/ 0 w 27596"/>
                <a:gd name="T1" fmla="*/ 139 h 21600"/>
                <a:gd name="T2" fmla="*/ 16 w 27596"/>
                <a:gd name="T3" fmla="*/ 20 h 21600"/>
                <a:gd name="T4" fmla="*/ 11 w 27596"/>
                <a:gd name="T5" fmla="*/ 256 h 21600"/>
                <a:gd name="T6" fmla="*/ 0 60000 65536"/>
                <a:gd name="T7" fmla="*/ 0 60000 65536"/>
                <a:gd name="T8" fmla="*/ 0 60000 65536"/>
                <a:gd name="T9" fmla="*/ 0 w 27596"/>
                <a:gd name="T10" fmla="*/ 0 h 21600"/>
                <a:gd name="T11" fmla="*/ 27596 w 2759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7596" h="21600" fill="none" extrusionOk="0">
                  <a:moveTo>
                    <a:pt x="-1" y="11694"/>
                  </a:moveTo>
                  <a:cubicBezTo>
                    <a:pt x="3706" y="4512"/>
                    <a:pt x="11112" y="-1"/>
                    <a:pt x="19195" y="0"/>
                  </a:cubicBezTo>
                  <a:cubicBezTo>
                    <a:pt x="22080" y="0"/>
                    <a:pt x="24937" y="578"/>
                    <a:pt x="27595" y="1700"/>
                  </a:cubicBezTo>
                </a:path>
                <a:path w="27596" h="21600" stroke="0" extrusionOk="0">
                  <a:moveTo>
                    <a:pt x="-1" y="11694"/>
                  </a:moveTo>
                  <a:cubicBezTo>
                    <a:pt x="3706" y="4512"/>
                    <a:pt x="11112" y="-1"/>
                    <a:pt x="19195" y="0"/>
                  </a:cubicBezTo>
                  <a:cubicBezTo>
                    <a:pt x="22080" y="0"/>
                    <a:pt x="24937" y="578"/>
                    <a:pt x="27595" y="1700"/>
                  </a:cubicBezTo>
                  <a:lnTo>
                    <a:pt x="19195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31" name="Line 10"/>
            <p:cNvSpPr>
              <a:spLocks noChangeShapeType="1"/>
            </p:cNvSpPr>
            <p:nvPr/>
          </p:nvSpPr>
          <p:spPr bwMode="auto">
            <a:xfrm>
              <a:off x="3072" y="3648"/>
              <a:ext cx="18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32" name="Line 12"/>
            <p:cNvSpPr>
              <a:spLocks noChangeShapeType="1"/>
            </p:cNvSpPr>
            <p:nvPr/>
          </p:nvSpPr>
          <p:spPr bwMode="auto">
            <a:xfrm>
              <a:off x="720" y="3696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33" name="Line 19"/>
            <p:cNvSpPr>
              <a:spLocks noChangeShapeType="1"/>
            </p:cNvSpPr>
            <p:nvPr/>
          </p:nvSpPr>
          <p:spPr bwMode="auto">
            <a:xfrm>
              <a:off x="720" y="2784"/>
              <a:ext cx="422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34" name="Line 20"/>
            <p:cNvSpPr>
              <a:spLocks noChangeShapeType="1"/>
            </p:cNvSpPr>
            <p:nvPr/>
          </p:nvSpPr>
          <p:spPr bwMode="auto">
            <a:xfrm>
              <a:off x="960" y="2064"/>
              <a:ext cx="624" cy="14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35" name="Line 21"/>
            <p:cNvSpPr>
              <a:spLocks noChangeShapeType="1"/>
            </p:cNvSpPr>
            <p:nvPr/>
          </p:nvSpPr>
          <p:spPr bwMode="auto">
            <a:xfrm flipV="1">
              <a:off x="816" y="1968"/>
              <a:ext cx="912" cy="15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36" name="Line 22"/>
            <p:cNvSpPr>
              <a:spLocks noChangeShapeType="1"/>
            </p:cNvSpPr>
            <p:nvPr/>
          </p:nvSpPr>
          <p:spPr bwMode="auto">
            <a:xfrm>
              <a:off x="720" y="2400"/>
              <a:ext cx="412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37" name="Line 23"/>
            <p:cNvSpPr>
              <a:spLocks noChangeShapeType="1"/>
            </p:cNvSpPr>
            <p:nvPr/>
          </p:nvSpPr>
          <p:spPr bwMode="auto">
            <a:xfrm>
              <a:off x="1248" y="1872"/>
              <a:ext cx="672" cy="1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38" name="Line 28"/>
            <p:cNvSpPr>
              <a:spLocks noChangeShapeType="1"/>
            </p:cNvSpPr>
            <p:nvPr/>
          </p:nvSpPr>
          <p:spPr bwMode="auto">
            <a:xfrm>
              <a:off x="3888" y="2784"/>
              <a:ext cx="0" cy="86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39" name="Line 30"/>
            <p:cNvSpPr>
              <a:spLocks noChangeShapeType="1"/>
            </p:cNvSpPr>
            <p:nvPr/>
          </p:nvSpPr>
          <p:spPr bwMode="auto">
            <a:xfrm>
              <a:off x="3984" y="2400"/>
              <a:ext cx="0" cy="12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40" name="Line 33"/>
            <p:cNvSpPr>
              <a:spLocks noChangeShapeType="1"/>
            </p:cNvSpPr>
            <p:nvPr/>
          </p:nvSpPr>
          <p:spPr bwMode="auto">
            <a:xfrm>
              <a:off x="1248" y="2784"/>
              <a:ext cx="0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41" name="Rectangle 37"/>
            <p:cNvSpPr>
              <a:spLocks noChangeArrowheads="1"/>
            </p:cNvSpPr>
            <p:nvPr/>
          </p:nvSpPr>
          <p:spPr bwMode="auto">
            <a:xfrm>
              <a:off x="4800" y="3456"/>
              <a:ext cx="4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Y</a:t>
              </a:r>
            </a:p>
          </p:txBody>
        </p:sp>
        <p:sp>
          <p:nvSpPr>
            <p:cNvPr id="37942" name="Rectangle 38"/>
            <p:cNvSpPr>
              <a:spLocks noChangeArrowheads="1"/>
            </p:cNvSpPr>
            <p:nvPr/>
          </p:nvSpPr>
          <p:spPr bwMode="auto">
            <a:xfrm>
              <a:off x="2208" y="3504"/>
              <a:ext cx="4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Y</a:t>
              </a:r>
            </a:p>
          </p:txBody>
        </p:sp>
        <p:sp>
          <p:nvSpPr>
            <p:cNvPr id="37943" name="Rectangle 40"/>
            <p:cNvSpPr>
              <a:spLocks noChangeArrowheads="1"/>
            </p:cNvSpPr>
            <p:nvPr/>
          </p:nvSpPr>
          <p:spPr bwMode="auto">
            <a:xfrm>
              <a:off x="1200" y="1632"/>
              <a:ext cx="4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Y</a:t>
              </a:r>
              <a:r>
                <a:rPr lang="en-US" sz="2000" baseline="-25000"/>
                <a:t>f</a:t>
              </a:r>
              <a:endParaRPr lang="en-US" sz="2000"/>
            </a:p>
          </p:txBody>
        </p:sp>
        <p:sp>
          <p:nvSpPr>
            <p:cNvPr id="37944" name="Rectangle 43"/>
            <p:cNvSpPr>
              <a:spLocks noChangeArrowheads="1"/>
            </p:cNvSpPr>
            <p:nvPr/>
          </p:nvSpPr>
          <p:spPr bwMode="auto">
            <a:xfrm>
              <a:off x="3840" y="3648"/>
              <a:ext cx="432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Y</a:t>
              </a:r>
              <a:r>
                <a:rPr lang="en-US" sz="2000" baseline="-25000"/>
                <a:t>f</a:t>
              </a:r>
              <a:r>
                <a:rPr lang="en-US" sz="2000" baseline="30000"/>
                <a:t>’</a:t>
              </a:r>
              <a:endParaRPr lang="en-US" sz="2000"/>
            </a:p>
          </p:txBody>
        </p:sp>
        <p:sp>
          <p:nvSpPr>
            <p:cNvPr id="37945" name="Rectangle 44"/>
            <p:cNvSpPr>
              <a:spLocks noChangeArrowheads="1"/>
            </p:cNvSpPr>
            <p:nvPr/>
          </p:nvSpPr>
          <p:spPr bwMode="auto">
            <a:xfrm>
              <a:off x="1488" y="3648"/>
              <a:ext cx="4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Y</a:t>
              </a:r>
              <a:r>
                <a:rPr lang="en-US" sz="2000" baseline="-25000"/>
                <a:t>f</a:t>
              </a:r>
              <a:r>
                <a:rPr lang="en-US" sz="2000" baseline="30000"/>
                <a:t>2</a:t>
              </a:r>
              <a:endParaRPr lang="en-US" sz="2000"/>
            </a:p>
          </p:txBody>
        </p:sp>
        <p:sp>
          <p:nvSpPr>
            <p:cNvPr id="37946" name="Rectangle 45"/>
            <p:cNvSpPr>
              <a:spLocks noChangeArrowheads="1"/>
            </p:cNvSpPr>
            <p:nvPr/>
          </p:nvSpPr>
          <p:spPr bwMode="auto">
            <a:xfrm>
              <a:off x="1056" y="3648"/>
              <a:ext cx="4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Y</a:t>
              </a:r>
              <a:r>
                <a:rPr lang="en-US" sz="2000" baseline="-25000"/>
                <a:t>f</a:t>
              </a:r>
              <a:r>
                <a:rPr lang="en-US" sz="2000" baseline="30000"/>
                <a:t>1</a:t>
              </a:r>
              <a:endParaRPr lang="en-US" sz="2000"/>
            </a:p>
          </p:txBody>
        </p:sp>
        <p:sp>
          <p:nvSpPr>
            <p:cNvPr id="37947" name="Rectangle 48"/>
            <p:cNvSpPr>
              <a:spLocks noChangeArrowheads="1"/>
            </p:cNvSpPr>
            <p:nvPr/>
          </p:nvSpPr>
          <p:spPr bwMode="auto">
            <a:xfrm>
              <a:off x="2880" y="3552"/>
              <a:ext cx="24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/>
                <a:t>0</a:t>
              </a:r>
            </a:p>
          </p:txBody>
        </p:sp>
        <p:sp>
          <p:nvSpPr>
            <p:cNvPr id="37948" name="Rectangle 50"/>
            <p:cNvSpPr>
              <a:spLocks noChangeArrowheads="1"/>
            </p:cNvSpPr>
            <p:nvPr/>
          </p:nvSpPr>
          <p:spPr bwMode="auto">
            <a:xfrm>
              <a:off x="528" y="3696"/>
              <a:ext cx="240" cy="2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/>
                <a:t>0</a:t>
              </a:r>
            </a:p>
          </p:txBody>
        </p:sp>
        <p:sp>
          <p:nvSpPr>
            <p:cNvPr id="37949" name="Rectangle 52"/>
            <p:cNvSpPr>
              <a:spLocks noChangeArrowheads="1"/>
            </p:cNvSpPr>
            <p:nvPr/>
          </p:nvSpPr>
          <p:spPr bwMode="auto">
            <a:xfrm>
              <a:off x="480" y="2592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p</a:t>
              </a:r>
              <a:r>
                <a:rPr lang="en-US" sz="2000" baseline="-25000"/>
                <a:t>Y</a:t>
              </a:r>
              <a:endParaRPr lang="en-US" sz="2000"/>
            </a:p>
          </p:txBody>
        </p:sp>
        <p:sp>
          <p:nvSpPr>
            <p:cNvPr id="37950" name="Rectangle 53"/>
            <p:cNvSpPr>
              <a:spLocks noChangeArrowheads="1"/>
            </p:cNvSpPr>
            <p:nvPr/>
          </p:nvSpPr>
          <p:spPr bwMode="auto">
            <a:xfrm>
              <a:off x="432" y="2208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p</a:t>
              </a:r>
              <a:r>
                <a:rPr lang="en-US" sz="2000" baseline="-25000"/>
                <a:t>Y</a:t>
              </a:r>
              <a:r>
                <a:rPr lang="en-US" sz="2000" baseline="30000"/>
                <a:t>’</a:t>
              </a:r>
              <a:endParaRPr lang="en-US" sz="2000"/>
            </a:p>
          </p:txBody>
        </p:sp>
        <p:sp>
          <p:nvSpPr>
            <p:cNvPr id="37951" name="Rectangle 54"/>
            <p:cNvSpPr>
              <a:spLocks noChangeArrowheads="1"/>
            </p:cNvSpPr>
            <p:nvPr/>
          </p:nvSpPr>
          <p:spPr bwMode="auto">
            <a:xfrm>
              <a:off x="1464" y="3336"/>
              <a:ext cx="4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/>
                <a:t>D</a:t>
              </a:r>
              <a:r>
                <a:rPr lang="en-US" sz="1800" baseline="-25000"/>
                <a:t>1</a:t>
              </a:r>
              <a:endParaRPr lang="en-US" sz="1800"/>
            </a:p>
          </p:txBody>
        </p:sp>
        <p:sp>
          <p:nvSpPr>
            <p:cNvPr id="37952" name="Rectangle 55"/>
            <p:cNvSpPr>
              <a:spLocks noChangeArrowheads="1"/>
            </p:cNvSpPr>
            <p:nvPr/>
          </p:nvSpPr>
          <p:spPr bwMode="auto">
            <a:xfrm>
              <a:off x="1812" y="3192"/>
              <a:ext cx="4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/>
                <a:t>D</a:t>
              </a:r>
              <a:r>
                <a:rPr lang="en-US" sz="1800" baseline="-25000"/>
                <a:t>2</a:t>
              </a:r>
              <a:endParaRPr lang="en-US" sz="1800"/>
            </a:p>
          </p:txBody>
        </p:sp>
        <p:sp>
          <p:nvSpPr>
            <p:cNvPr id="37953" name="Rectangle 61"/>
            <p:cNvSpPr>
              <a:spLocks noChangeArrowheads="1"/>
            </p:cNvSpPr>
            <p:nvPr/>
          </p:nvSpPr>
          <p:spPr bwMode="auto">
            <a:xfrm>
              <a:off x="2880" y="1824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$</a:t>
              </a:r>
            </a:p>
          </p:txBody>
        </p:sp>
        <p:sp>
          <p:nvSpPr>
            <p:cNvPr id="37954" name="Rectangle 62"/>
            <p:cNvSpPr>
              <a:spLocks noChangeArrowheads="1"/>
            </p:cNvSpPr>
            <p:nvPr/>
          </p:nvSpPr>
          <p:spPr bwMode="auto">
            <a:xfrm>
              <a:off x="528" y="1776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$</a:t>
              </a:r>
            </a:p>
          </p:txBody>
        </p:sp>
        <p:sp>
          <p:nvSpPr>
            <p:cNvPr id="37955" name="Rectangle 64"/>
            <p:cNvSpPr>
              <a:spLocks noChangeArrowheads="1"/>
            </p:cNvSpPr>
            <p:nvPr/>
          </p:nvSpPr>
          <p:spPr bwMode="auto">
            <a:xfrm>
              <a:off x="3840" y="2160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A</a:t>
              </a:r>
            </a:p>
          </p:txBody>
        </p:sp>
        <p:sp>
          <p:nvSpPr>
            <p:cNvPr id="37956" name="Rectangle 68"/>
            <p:cNvSpPr>
              <a:spLocks noChangeArrowheads="1"/>
            </p:cNvSpPr>
            <p:nvPr/>
          </p:nvSpPr>
          <p:spPr bwMode="auto">
            <a:xfrm>
              <a:off x="4032" y="2112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SRATC</a:t>
              </a:r>
            </a:p>
          </p:txBody>
        </p:sp>
        <p:sp>
          <p:nvSpPr>
            <p:cNvPr id="37957" name="Rectangle 69"/>
            <p:cNvSpPr>
              <a:spLocks noChangeArrowheads="1"/>
            </p:cNvSpPr>
            <p:nvPr/>
          </p:nvSpPr>
          <p:spPr bwMode="auto">
            <a:xfrm>
              <a:off x="4512" y="2160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LRAC</a:t>
              </a:r>
            </a:p>
          </p:txBody>
        </p:sp>
        <p:sp>
          <p:nvSpPr>
            <p:cNvPr id="37958" name="Rectangle 70"/>
            <p:cNvSpPr>
              <a:spLocks noChangeArrowheads="1"/>
            </p:cNvSpPr>
            <p:nvPr/>
          </p:nvSpPr>
          <p:spPr bwMode="auto">
            <a:xfrm>
              <a:off x="3744" y="1824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SRMC</a:t>
              </a:r>
            </a:p>
          </p:txBody>
        </p:sp>
        <p:sp>
          <p:nvSpPr>
            <p:cNvPr id="37959" name="Rectangle 71"/>
            <p:cNvSpPr>
              <a:spLocks noChangeArrowheads="1"/>
            </p:cNvSpPr>
            <p:nvPr/>
          </p:nvSpPr>
          <p:spPr bwMode="auto">
            <a:xfrm>
              <a:off x="1344" y="2112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D</a:t>
              </a:r>
            </a:p>
          </p:txBody>
        </p:sp>
        <p:sp>
          <p:nvSpPr>
            <p:cNvPr id="37960" name="Rectangle 72"/>
            <p:cNvSpPr>
              <a:spLocks noChangeArrowheads="1"/>
            </p:cNvSpPr>
            <p:nvPr/>
          </p:nvSpPr>
          <p:spPr bwMode="auto">
            <a:xfrm>
              <a:off x="1104" y="2544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C</a:t>
              </a:r>
            </a:p>
          </p:txBody>
        </p:sp>
        <p:sp>
          <p:nvSpPr>
            <p:cNvPr id="37961" name="Rectangle 73"/>
            <p:cNvSpPr>
              <a:spLocks noChangeArrowheads="1"/>
            </p:cNvSpPr>
            <p:nvPr/>
          </p:nvSpPr>
          <p:spPr bwMode="auto">
            <a:xfrm>
              <a:off x="3948" y="2508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B</a:t>
              </a:r>
            </a:p>
          </p:txBody>
        </p:sp>
        <p:sp>
          <p:nvSpPr>
            <p:cNvPr id="37962" name="Rectangle 74"/>
            <p:cNvSpPr>
              <a:spLocks noChangeArrowheads="1"/>
            </p:cNvSpPr>
            <p:nvPr/>
          </p:nvSpPr>
          <p:spPr bwMode="auto">
            <a:xfrm>
              <a:off x="1632" y="2544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F</a:t>
              </a:r>
            </a:p>
          </p:txBody>
        </p:sp>
        <p:sp>
          <p:nvSpPr>
            <p:cNvPr id="37963" name="Rectangle 75"/>
            <p:cNvSpPr>
              <a:spLocks noChangeArrowheads="1"/>
            </p:cNvSpPr>
            <p:nvPr/>
          </p:nvSpPr>
          <p:spPr bwMode="auto">
            <a:xfrm>
              <a:off x="3696" y="2544"/>
              <a:ext cx="24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E</a:t>
              </a:r>
            </a:p>
          </p:txBody>
        </p:sp>
        <p:sp>
          <p:nvSpPr>
            <p:cNvPr id="37964" name="Rectangle 76"/>
            <p:cNvSpPr>
              <a:spLocks noChangeArrowheads="1"/>
            </p:cNvSpPr>
            <p:nvPr/>
          </p:nvSpPr>
          <p:spPr bwMode="auto">
            <a:xfrm>
              <a:off x="1536" y="1728"/>
              <a:ext cx="48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SRS</a:t>
              </a:r>
              <a:r>
                <a:rPr lang="en-US" sz="1600" baseline="-25000"/>
                <a:t>1</a:t>
              </a:r>
              <a:endParaRPr lang="en-US" sz="1600"/>
            </a:p>
          </p:txBody>
        </p:sp>
        <p:sp>
          <p:nvSpPr>
            <p:cNvPr id="37965" name="Rectangle 77"/>
            <p:cNvSpPr>
              <a:spLocks noChangeArrowheads="1"/>
            </p:cNvSpPr>
            <p:nvPr/>
          </p:nvSpPr>
          <p:spPr bwMode="auto">
            <a:xfrm>
              <a:off x="1968" y="1920"/>
              <a:ext cx="480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SRS</a:t>
              </a:r>
              <a:r>
                <a:rPr lang="en-US" sz="1600" baseline="-25000"/>
                <a:t>2</a:t>
              </a:r>
              <a:endParaRPr lang="en-US" sz="1600"/>
            </a:p>
          </p:txBody>
        </p:sp>
      </p:grpSp>
      <p:grpSp>
        <p:nvGrpSpPr>
          <p:cNvPr id="37902" name="Group 110"/>
          <p:cNvGrpSpPr>
            <a:grpSpLocks/>
          </p:cNvGrpSpPr>
          <p:nvPr/>
        </p:nvGrpSpPr>
        <p:grpSpPr bwMode="auto">
          <a:xfrm>
            <a:off x="762000" y="-1143000"/>
            <a:ext cx="7467600" cy="4419600"/>
            <a:chOff x="480" y="-816"/>
            <a:chExt cx="4704" cy="2784"/>
          </a:xfrm>
        </p:grpSpPr>
        <p:sp>
          <p:nvSpPr>
            <p:cNvPr id="37903" name="Line 5"/>
            <p:cNvSpPr>
              <a:spLocks noChangeShapeType="1"/>
            </p:cNvSpPr>
            <p:nvPr/>
          </p:nvSpPr>
          <p:spPr bwMode="auto">
            <a:xfrm>
              <a:off x="3072" y="528"/>
              <a:ext cx="0" cy="115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4" name="Line 8"/>
            <p:cNvSpPr>
              <a:spLocks noChangeShapeType="1"/>
            </p:cNvSpPr>
            <p:nvPr/>
          </p:nvSpPr>
          <p:spPr bwMode="auto">
            <a:xfrm>
              <a:off x="720" y="1680"/>
              <a:ext cx="158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5" name="Line 9"/>
            <p:cNvSpPr>
              <a:spLocks noChangeShapeType="1"/>
            </p:cNvSpPr>
            <p:nvPr/>
          </p:nvSpPr>
          <p:spPr bwMode="auto">
            <a:xfrm>
              <a:off x="3072" y="1680"/>
              <a:ext cx="177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6" name="Line 13"/>
            <p:cNvSpPr>
              <a:spLocks noChangeShapeType="1"/>
            </p:cNvSpPr>
            <p:nvPr/>
          </p:nvSpPr>
          <p:spPr bwMode="auto">
            <a:xfrm flipV="1">
              <a:off x="720" y="1092"/>
              <a:ext cx="38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7" name="Line 14"/>
            <p:cNvSpPr>
              <a:spLocks noChangeShapeType="1"/>
            </p:cNvSpPr>
            <p:nvPr/>
          </p:nvSpPr>
          <p:spPr bwMode="auto">
            <a:xfrm flipH="1">
              <a:off x="960" y="624"/>
              <a:ext cx="912" cy="9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8" name="Line 15"/>
            <p:cNvSpPr>
              <a:spLocks noChangeShapeType="1"/>
            </p:cNvSpPr>
            <p:nvPr/>
          </p:nvSpPr>
          <p:spPr bwMode="auto">
            <a:xfrm>
              <a:off x="912" y="576"/>
              <a:ext cx="912" cy="96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09" name="Arc 16"/>
            <p:cNvSpPr>
              <a:spLocks/>
            </p:cNvSpPr>
            <p:nvPr/>
          </p:nvSpPr>
          <p:spPr bwMode="auto">
            <a:xfrm flipH="1" flipV="1">
              <a:off x="3700" y="336"/>
              <a:ext cx="764" cy="767"/>
            </a:xfrm>
            <a:custGeom>
              <a:avLst/>
              <a:gdLst>
                <a:gd name="T0" fmla="*/ 0 w 36257"/>
                <a:gd name="T1" fmla="*/ 14 h 21600"/>
                <a:gd name="T2" fmla="*/ 16 w 36257"/>
                <a:gd name="T3" fmla="*/ 11 h 21600"/>
                <a:gd name="T4" fmla="*/ 8 w 36257"/>
                <a:gd name="T5" fmla="*/ 27 h 21600"/>
                <a:gd name="T6" fmla="*/ 0 60000 65536"/>
                <a:gd name="T7" fmla="*/ 0 60000 65536"/>
                <a:gd name="T8" fmla="*/ 0 60000 65536"/>
                <a:gd name="T9" fmla="*/ 0 w 36257"/>
                <a:gd name="T10" fmla="*/ 0 h 21600"/>
                <a:gd name="T11" fmla="*/ 36257 w 36257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6257" h="21600" fill="none" extrusionOk="0">
                  <a:moveTo>
                    <a:pt x="-1" y="11100"/>
                  </a:moveTo>
                  <a:cubicBezTo>
                    <a:pt x="3810" y="4248"/>
                    <a:pt x="11035" y="-1"/>
                    <a:pt x="18876" y="0"/>
                  </a:cubicBezTo>
                  <a:cubicBezTo>
                    <a:pt x="25734" y="0"/>
                    <a:pt x="32185" y="3257"/>
                    <a:pt x="36257" y="8775"/>
                  </a:cubicBezTo>
                </a:path>
                <a:path w="36257" h="21600" stroke="0" extrusionOk="0">
                  <a:moveTo>
                    <a:pt x="-1" y="11100"/>
                  </a:moveTo>
                  <a:cubicBezTo>
                    <a:pt x="3810" y="4248"/>
                    <a:pt x="11035" y="-1"/>
                    <a:pt x="18876" y="0"/>
                  </a:cubicBezTo>
                  <a:cubicBezTo>
                    <a:pt x="25734" y="0"/>
                    <a:pt x="32185" y="3257"/>
                    <a:pt x="36257" y="8775"/>
                  </a:cubicBezTo>
                  <a:lnTo>
                    <a:pt x="18876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0" name="Arc 17"/>
            <p:cNvSpPr>
              <a:spLocks/>
            </p:cNvSpPr>
            <p:nvPr/>
          </p:nvSpPr>
          <p:spPr bwMode="auto">
            <a:xfrm flipH="1" flipV="1">
              <a:off x="3456" y="0"/>
              <a:ext cx="1296" cy="1103"/>
            </a:xfrm>
            <a:custGeom>
              <a:avLst/>
              <a:gdLst>
                <a:gd name="T0" fmla="*/ 0 w 33476"/>
                <a:gd name="T1" fmla="*/ 19 h 21600"/>
                <a:gd name="T2" fmla="*/ 50 w 33476"/>
                <a:gd name="T3" fmla="*/ 23 h 21600"/>
                <a:gd name="T4" fmla="*/ 24 w 33476"/>
                <a:gd name="T5" fmla="*/ 56 h 21600"/>
                <a:gd name="T6" fmla="*/ 0 60000 65536"/>
                <a:gd name="T7" fmla="*/ 0 60000 65536"/>
                <a:gd name="T8" fmla="*/ 0 60000 65536"/>
                <a:gd name="T9" fmla="*/ 0 w 33476"/>
                <a:gd name="T10" fmla="*/ 0 h 21600"/>
                <a:gd name="T11" fmla="*/ 33476 w 33476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33476" h="21600" fill="none" extrusionOk="0">
                  <a:moveTo>
                    <a:pt x="0" y="7194"/>
                  </a:moveTo>
                  <a:cubicBezTo>
                    <a:pt x="4097" y="2616"/>
                    <a:pt x="9951" y="-1"/>
                    <a:pt x="16095" y="0"/>
                  </a:cubicBezTo>
                  <a:cubicBezTo>
                    <a:pt x="22953" y="0"/>
                    <a:pt x="29404" y="3257"/>
                    <a:pt x="33476" y="8775"/>
                  </a:cubicBezTo>
                </a:path>
                <a:path w="33476" h="21600" stroke="0" extrusionOk="0">
                  <a:moveTo>
                    <a:pt x="0" y="7194"/>
                  </a:moveTo>
                  <a:cubicBezTo>
                    <a:pt x="4097" y="2616"/>
                    <a:pt x="9951" y="-1"/>
                    <a:pt x="16095" y="0"/>
                  </a:cubicBezTo>
                  <a:cubicBezTo>
                    <a:pt x="22953" y="0"/>
                    <a:pt x="29404" y="3257"/>
                    <a:pt x="33476" y="8775"/>
                  </a:cubicBezTo>
                  <a:lnTo>
                    <a:pt x="16095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1" name="Arc 18"/>
            <p:cNvSpPr>
              <a:spLocks/>
            </p:cNvSpPr>
            <p:nvPr/>
          </p:nvSpPr>
          <p:spPr bwMode="auto">
            <a:xfrm flipH="1" flipV="1">
              <a:off x="3732" y="-816"/>
              <a:ext cx="470" cy="2352"/>
            </a:xfrm>
            <a:custGeom>
              <a:avLst/>
              <a:gdLst>
                <a:gd name="T0" fmla="*/ 0 w 19548"/>
                <a:gd name="T1" fmla="*/ 109 h 21600"/>
                <a:gd name="T2" fmla="*/ 11 w 19548"/>
                <a:gd name="T3" fmla="*/ 1 h 21600"/>
                <a:gd name="T4" fmla="*/ 10 w 19548"/>
                <a:gd name="T5" fmla="*/ 256 h 21600"/>
                <a:gd name="T6" fmla="*/ 0 60000 65536"/>
                <a:gd name="T7" fmla="*/ 0 60000 65536"/>
                <a:gd name="T8" fmla="*/ 0 60000 65536"/>
                <a:gd name="T9" fmla="*/ 0 w 19548"/>
                <a:gd name="T10" fmla="*/ 0 h 21600"/>
                <a:gd name="T11" fmla="*/ 19548 w 19548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9548" h="21600" fill="none" extrusionOk="0">
                  <a:moveTo>
                    <a:pt x="0" y="9224"/>
                  </a:moveTo>
                  <a:cubicBezTo>
                    <a:pt x="4041" y="3443"/>
                    <a:pt x="10649" y="-1"/>
                    <a:pt x="17703" y="0"/>
                  </a:cubicBezTo>
                  <a:cubicBezTo>
                    <a:pt x="18318" y="0"/>
                    <a:pt x="18934" y="26"/>
                    <a:pt x="19548" y="78"/>
                  </a:cubicBezTo>
                </a:path>
                <a:path w="19548" h="21600" stroke="0" extrusionOk="0">
                  <a:moveTo>
                    <a:pt x="0" y="9224"/>
                  </a:moveTo>
                  <a:cubicBezTo>
                    <a:pt x="4041" y="3443"/>
                    <a:pt x="10649" y="-1"/>
                    <a:pt x="17703" y="0"/>
                  </a:cubicBezTo>
                  <a:cubicBezTo>
                    <a:pt x="18318" y="0"/>
                    <a:pt x="18934" y="26"/>
                    <a:pt x="19548" y="78"/>
                  </a:cubicBezTo>
                  <a:lnTo>
                    <a:pt x="17703" y="2160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7912" name="Line 32"/>
            <p:cNvSpPr>
              <a:spLocks noChangeShapeType="1"/>
            </p:cNvSpPr>
            <p:nvPr/>
          </p:nvSpPr>
          <p:spPr bwMode="auto">
            <a:xfrm>
              <a:off x="1392" y="1104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7913" name="Rectangle 36"/>
            <p:cNvSpPr>
              <a:spLocks noChangeArrowheads="1"/>
            </p:cNvSpPr>
            <p:nvPr/>
          </p:nvSpPr>
          <p:spPr bwMode="auto">
            <a:xfrm>
              <a:off x="2160" y="1584"/>
              <a:ext cx="432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Y</a:t>
              </a:r>
            </a:p>
          </p:txBody>
        </p:sp>
        <p:sp>
          <p:nvSpPr>
            <p:cNvPr id="37914" name="Rectangle 39"/>
            <p:cNvSpPr>
              <a:spLocks noChangeArrowheads="1"/>
            </p:cNvSpPr>
            <p:nvPr/>
          </p:nvSpPr>
          <p:spPr bwMode="auto">
            <a:xfrm>
              <a:off x="4752" y="1488"/>
              <a:ext cx="4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Y</a:t>
              </a:r>
            </a:p>
          </p:txBody>
        </p:sp>
        <p:sp>
          <p:nvSpPr>
            <p:cNvPr id="37915" name="Rectangle 46"/>
            <p:cNvSpPr>
              <a:spLocks noChangeArrowheads="1"/>
            </p:cNvSpPr>
            <p:nvPr/>
          </p:nvSpPr>
          <p:spPr bwMode="auto">
            <a:xfrm>
              <a:off x="480" y="900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p</a:t>
              </a:r>
              <a:r>
                <a:rPr lang="en-US" sz="2000" baseline="-25000"/>
                <a:t>Y</a:t>
              </a:r>
              <a:endParaRPr lang="en-US" sz="2000"/>
            </a:p>
          </p:txBody>
        </p:sp>
        <p:sp>
          <p:nvSpPr>
            <p:cNvPr id="37916" name="Rectangle 49"/>
            <p:cNvSpPr>
              <a:spLocks noChangeArrowheads="1"/>
            </p:cNvSpPr>
            <p:nvPr/>
          </p:nvSpPr>
          <p:spPr bwMode="auto">
            <a:xfrm>
              <a:off x="2880" y="1632"/>
              <a:ext cx="24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/>
                <a:t>0</a:t>
              </a:r>
            </a:p>
          </p:txBody>
        </p:sp>
        <p:sp>
          <p:nvSpPr>
            <p:cNvPr id="37917" name="Rectangle 51"/>
            <p:cNvSpPr>
              <a:spLocks noChangeArrowheads="1"/>
            </p:cNvSpPr>
            <p:nvPr/>
          </p:nvSpPr>
          <p:spPr bwMode="auto">
            <a:xfrm>
              <a:off x="480" y="1584"/>
              <a:ext cx="28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/>
                <a:t>0</a:t>
              </a:r>
            </a:p>
          </p:txBody>
        </p:sp>
        <p:sp>
          <p:nvSpPr>
            <p:cNvPr id="37918" name="Rectangle 56"/>
            <p:cNvSpPr>
              <a:spLocks noChangeArrowheads="1"/>
            </p:cNvSpPr>
            <p:nvPr/>
          </p:nvSpPr>
          <p:spPr bwMode="auto">
            <a:xfrm>
              <a:off x="1692" y="1356"/>
              <a:ext cx="4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800"/>
                <a:t>D</a:t>
              </a:r>
            </a:p>
          </p:txBody>
        </p:sp>
        <p:sp>
          <p:nvSpPr>
            <p:cNvPr id="37919" name="Rectangle 60"/>
            <p:cNvSpPr>
              <a:spLocks noChangeArrowheads="1"/>
            </p:cNvSpPr>
            <p:nvPr/>
          </p:nvSpPr>
          <p:spPr bwMode="auto">
            <a:xfrm>
              <a:off x="528" y="336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$</a:t>
              </a:r>
            </a:p>
          </p:txBody>
        </p:sp>
        <p:sp>
          <p:nvSpPr>
            <p:cNvPr id="37920" name="Rectangle 63"/>
            <p:cNvSpPr>
              <a:spLocks noChangeArrowheads="1"/>
            </p:cNvSpPr>
            <p:nvPr/>
          </p:nvSpPr>
          <p:spPr bwMode="auto">
            <a:xfrm>
              <a:off x="2880" y="384"/>
              <a:ext cx="2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2000"/>
                <a:t>$</a:t>
              </a:r>
            </a:p>
          </p:txBody>
        </p:sp>
        <p:sp>
          <p:nvSpPr>
            <p:cNvPr id="37921" name="Rectangle 65"/>
            <p:cNvSpPr>
              <a:spLocks noChangeArrowheads="1"/>
            </p:cNvSpPr>
            <p:nvPr/>
          </p:nvSpPr>
          <p:spPr bwMode="auto">
            <a:xfrm>
              <a:off x="4560" y="576"/>
              <a:ext cx="480" cy="1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LRAC</a:t>
              </a:r>
            </a:p>
          </p:txBody>
        </p:sp>
        <p:sp>
          <p:nvSpPr>
            <p:cNvPr id="37922" name="Rectangle 66"/>
            <p:cNvSpPr>
              <a:spLocks noChangeArrowheads="1"/>
            </p:cNvSpPr>
            <p:nvPr/>
          </p:nvSpPr>
          <p:spPr bwMode="auto">
            <a:xfrm>
              <a:off x="4224" y="480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SRATC</a:t>
              </a:r>
            </a:p>
          </p:txBody>
        </p:sp>
        <p:sp>
          <p:nvSpPr>
            <p:cNvPr id="37923" name="Rectangle 67"/>
            <p:cNvSpPr>
              <a:spLocks noChangeArrowheads="1"/>
            </p:cNvSpPr>
            <p:nvPr/>
          </p:nvSpPr>
          <p:spPr bwMode="auto">
            <a:xfrm>
              <a:off x="3936" y="288"/>
              <a:ext cx="48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SRMC</a:t>
              </a:r>
            </a:p>
          </p:txBody>
        </p:sp>
        <p:sp>
          <p:nvSpPr>
            <p:cNvPr id="37924" name="Rectangle 108"/>
            <p:cNvSpPr>
              <a:spLocks noChangeArrowheads="1"/>
            </p:cNvSpPr>
            <p:nvPr/>
          </p:nvSpPr>
          <p:spPr bwMode="auto">
            <a:xfrm>
              <a:off x="1200" y="1584"/>
              <a:ext cx="4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Y</a:t>
              </a:r>
              <a:r>
                <a:rPr lang="en-US" sz="1600" baseline="-25000"/>
                <a:t>f</a:t>
              </a:r>
              <a:endParaRPr lang="en-US" sz="1600"/>
            </a:p>
          </p:txBody>
        </p:sp>
        <p:sp>
          <p:nvSpPr>
            <p:cNvPr id="37925" name="Rectangle 109"/>
            <p:cNvSpPr>
              <a:spLocks noChangeArrowheads="1"/>
            </p:cNvSpPr>
            <p:nvPr/>
          </p:nvSpPr>
          <p:spPr bwMode="auto">
            <a:xfrm>
              <a:off x="1776" y="336"/>
              <a:ext cx="432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sz="1600"/>
                <a:t>SRS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229600" cy="533400"/>
          </a:xfrm>
        </p:spPr>
        <p:txBody>
          <a:bodyPr/>
          <a:lstStyle/>
          <a:p>
            <a:pPr eaLnBrk="1" hangingPunct="1">
              <a:defRPr/>
            </a:pPr>
            <a:r>
              <a:rPr lang="en-US" sz="2400" b="1" smtClean="0">
                <a:latin typeface="Trebuchet MS" pitchFamily="34" charset="0"/>
              </a:rPr>
              <a:t>LONG-RUN ADJUSMENTS IN AN INCREASING COST</a:t>
            </a:r>
            <a:r>
              <a:rPr lang="en-US" sz="2400" smtClean="0">
                <a:latin typeface="Trebuchet MS" pitchFamily="34" charset="0"/>
              </a:rPr>
              <a:t> </a:t>
            </a:r>
          </a:p>
        </p:txBody>
      </p:sp>
      <p:sp>
        <p:nvSpPr>
          <p:cNvPr id="38915" name="Arc 10"/>
          <p:cNvSpPr>
            <a:spLocks/>
          </p:cNvSpPr>
          <p:nvPr/>
        </p:nvSpPr>
        <p:spPr bwMode="auto">
          <a:xfrm flipH="1" flipV="1">
            <a:off x="4495800" y="1676400"/>
            <a:ext cx="2286000" cy="1979613"/>
          </a:xfrm>
          <a:custGeom>
            <a:avLst/>
            <a:gdLst>
              <a:gd name="T0" fmla="*/ 0 w 33476"/>
              <a:gd name="T1" fmla="*/ 60425947 h 21600"/>
              <a:gd name="T2" fmla="*/ 156105743 w 33476"/>
              <a:gd name="T3" fmla="*/ 73713911 h 21600"/>
              <a:gd name="T4" fmla="*/ 75054427 w 33476"/>
              <a:gd name="T5" fmla="*/ 181429037 h 21600"/>
              <a:gd name="T6" fmla="*/ 0 60000 65536"/>
              <a:gd name="T7" fmla="*/ 0 60000 65536"/>
              <a:gd name="T8" fmla="*/ 0 60000 65536"/>
              <a:gd name="T9" fmla="*/ 0 w 33476"/>
              <a:gd name="T10" fmla="*/ 0 h 21600"/>
              <a:gd name="T11" fmla="*/ 33476 w 3347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476" h="21600" fill="none" extrusionOk="0">
                <a:moveTo>
                  <a:pt x="0" y="7194"/>
                </a:moveTo>
                <a:cubicBezTo>
                  <a:pt x="4097" y="2616"/>
                  <a:pt x="9951" y="-1"/>
                  <a:pt x="16095" y="0"/>
                </a:cubicBezTo>
                <a:cubicBezTo>
                  <a:pt x="22953" y="0"/>
                  <a:pt x="29404" y="3257"/>
                  <a:pt x="33476" y="8775"/>
                </a:cubicBezTo>
              </a:path>
              <a:path w="33476" h="21600" stroke="0" extrusionOk="0">
                <a:moveTo>
                  <a:pt x="0" y="7194"/>
                </a:moveTo>
                <a:cubicBezTo>
                  <a:pt x="4097" y="2616"/>
                  <a:pt x="9951" y="-1"/>
                  <a:pt x="16095" y="0"/>
                </a:cubicBezTo>
                <a:cubicBezTo>
                  <a:pt x="22953" y="0"/>
                  <a:pt x="29404" y="3257"/>
                  <a:pt x="33476" y="8775"/>
                </a:cubicBezTo>
                <a:lnTo>
                  <a:pt x="16095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Arc 11"/>
          <p:cNvSpPr>
            <a:spLocks/>
          </p:cNvSpPr>
          <p:nvPr/>
        </p:nvSpPr>
        <p:spPr bwMode="auto">
          <a:xfrm flipH="1" flipV="1">
            <a:off x="4724400" y="533400"/>
            <a:ext cx="1114425" cy="3733800"/>
          </a:xfrm>
          <a:custGeom>
            <a:avLst/>
            <a:gdLst>
              <a:gd name="T0" fmla="*/ 0 w 29146"/>
              <a:gd name="T1" fmla="*/ 465664674 h 21600"/>
              <a:gd name="T2" fmla="*/ 42611106 w 29146"/>
              <a:gd name="T3" fmla="*/ 50797661 h 21600"/>
              <a:gd name="T4" fmla="*/ 30328948 w 29146"/>
              <a:gd name="T5" fmla="*/ 645428756 h 21600"/>
              <a:gd name="T6" fmla="*/ 0 60000 65536"/>
              <a:gd name="T7" fmla="*/ 0 60000 65536"/>
              <a:gd name="T8" fmla="*/ 0 60000 65536"/>
              <a:gd name="T9" fmla="*/ 0 w 29146"/>
              <a:gd name="T10" fmla="*/ 0 h 21600"/>
              <a:gd name="T11" fmla="*/ 29146 w 2914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9146" h="21600" fill="none" extrusionOk="0">
                <a:moveTo>
                  <a:pt x="-1" y="15583"/>
                </a:moveTo>
                <a:cubicBezTo>
                  <a:pt x="2676" y="6351"/>
                  <a:pt x="11132" y="-1"/>
                  <a:pt x="20745" y="0"/>
                </a:cubicBezTo>
                <a:cubicBezTo>
                  <a:pt x="23630" y="0"/>
                  <a:pt x="26487" y="578"/>
                  <a:pt x="29145" y="1700"/>
                </a:cubicBezTo>
              </a:path>
              <a:path w="29146" h="21600" stroke="0" extrusionOk="0">
                <a:moveTo>
                  <a:pt x="-1" y="15583"/>
                </a:moveTo>
                <a:cubicBezTo>
                  <a:pt x="2676" y="6351"/>
                  <a:pt x="11132" y="-1"/>
                  <a:pt x="20745" y="0"/>
                </a:cubicBezTo>
                <a:cubicBezTo>
                  <a:pt x="23630" y="0"/>
                  <a:pt x="26487" y="578"/>
                  <a:pt x="29145" y="1700"/>
                </a:cubicBezTo>
                <a:lnTo>
                  <a:pt x="20745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7" name="Rectangle 94"/>
          <p:cNvSpPr>
            <a:spLocks noChangeArrowheads="1"/>
          </p:cNvSpPr>
          <p:nvPr/>
        </p:nvSpPr>
        <p:spPr bwMode="auto">
          <a:xfrm>
            <a:off x="7467600" y="50292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Y</a:t>
            </a:r>
            <a:r>
              <a:rPr lang="en-US" sz="1600" baseline="-25000"/>
              <a:t>f</a:t>
            </a:r>
            <a:r>
              <a:rPr lang="en-US" sz="1600" baseline="30000"/>
              <a:t>2</a:t>
            </a:r>
            <a:endParaRPr lang="en-US" sz="1600"/>
          </a:p>
        </p:txBody>
      </p:sp>
      <p:sp>
        <p:nvSpPr>
          <p:cNvPr id="38918" name="Line 7"/>
          <p:cNvSpPr>
            <a:spLocks noChangeShapeType="1"/>
          </p:cNvSpPr>
          <p:nvPr/>
        </p:nvSpPr>
        <p:spPr bwMode="auto">
          <a:xfrm>
            <a:off x="4191000" y="1524000"/>
            <a:ext cx="0" cy="3505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19" name="Line 8"/>
          <p:cNvSpPr>
            <a:spLocks noChangeShapeType="1"/>
          </p:cNvSpPr>
          <p:nvPr/>
        </p:nvSpPr>
        <p:spPr bwMode="auto">
          <a:xfrm>
            <a:off x="457200" y="1447800"/>
            <a:ext cx="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0" name="Line 9"/>
          <p:cNvSpPr>
            <a:spLocks noChangeShapeType="1"/>
          </p:cNvSpPr>
          <p:nvPr/>
        </p:nvSpPr>
        <p:spPr bwMode="auto">
          <a:xfrm flipV="1">
            <a:off x="1143000" y="1981200"/>
            <a:ext cx="182880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1" name="Line 12"/>
          <p:cNvSpPr>
            <a:spLocks noChangeShapeType="1"/>
          </p:cNvSpPr>
          <p:nvPr/>
        </p:nvSpPr>
        <p:spPr bwMode="auto">
          <a:xfrm>
            <a:off x="4191000" y="5029200"/>
            <a:ext cx="403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2" name="Line 13"/>
          <p:cNvSpPr>
            <a:spLocks noChangeShapeType="1"/>
          </p:cNvSpPr>
          <p:nvPr/>
        </p:nvSpPr>
        <p:spPr bwMode="auto">
          <a:xfrm>
            <a:off x="457200" y="5105400"/>
            <a:ext cx="2514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3" name="Line 14"/>
          <p:cNvSpPr>
            <a:spLocks noChangeShapeType="1"/>
          </p:cNvSpPr>
          <p:nvPr/>
        </p:nvSpPr>
        <p:spPr bwMode="auto">
          <a:xfrm>
            <a:off x="457200" y="36576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4" name="Line 15"/>
          <p:cNvSpPr>
            <a:spLocks noChangeShapeType="1"/>
          </p:cNvSpPr>
          <p:nvPr/>
        </p:nvSpPr>
        <p:spPr bwMode="auto">
          <a:xfrm>
            <a:off x="609600" y="1981200"/>
            <a:ext cx="12192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5" name="Line 16"/>
          <p:cNvSpPr>
            <a:spLocks noChangeShapeType="1"/>
          </p:cNvSpPr>
          <p:nvPr/>
        </p:nvSpPr>
        <p:spPr bwMode="auto">
          <a:xfrm flipV="1">
            <a:off x="609600" y="1752600"/>
            <a:ext cx="182880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6" name="Line 17"/>
          <p:cNvSpPr>
            <a:spLocks noChangeShapeType="1"/>
          </p:cNvSpPr>
          <p:nvPr/>
        </p:nvSpPr>
        <p:spPr bwMode="auto">
          <a:xfrm>
            <a:off x="457200" y="3048000"/>
            <a:ext cx="80772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7" name="Line 18"/>
          <p:cNvSpPr>
            <a:spLocks noChangeShapeType="1"/>
          </p:cNvSpPr>
          <p:nvPr/>
        </p:nvSpPr>
        <p:spPr bwMode="auto">
          <a:xfrm>
            <a:off x="1676400" y="1600200"/>
            <a:ext cx="1371600" cy="297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8" name="Line 19"/>
          <p:cNvSpPr>
            <a:spLocks noChangeShapeType="1"/>
          </p:cNvSpPr>
          <p:nvPr/>
        </p:nvSpPr>
        <p:spPr bwMode="auto">
          <a:xfrm>
            <a:off x="5486400" y="3657600"/>
            <a:ext cx="0" cy="13716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29" name="Line 20"/>
          <p:cNvSpPr>
            <a:spLocks noChangeShapeType="1"/>
          </p:cNvSpPr>
          <p:nvPr/>
        </p:nvSpPr>
        <p:spPr bwMode="auto">
          <a:xfrm>
            <a:off x="5753100" y="2438400"/>
            <a:ext cx="0" cy="2590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30" name="Line 21"/>
          <p:cNvSpPr>
            <a:spLocks noChangeShapeType="1"/>
          </p:cNvSpPr>
          <p:nvPr/>
        </p:nvSpPr>
        <p:spPr bwMode="auto">
          <a:xfrm>
            <a:off x="1295400" y="3657600"/>
            <a:ext cx="0" cy="14478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31" name="Rectangle 22"/>
          <p:cNvSpPr>
            <a:spLocks noChangeArrowheads="1"/>
          </p:cNvSpPr>
          <p:nvPr/>
        </p:nvSpPr>
        <p:spPr bwMode="auto">
          <a:xfrm>
            <a:off x="8153400" y="47244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Y</a:t>
            </a:r>
          </a:p>
        </p:txBody>
      </p:sp>
      <p:sp>
        <p:nvSpPr>
          <p:cNvPr id="38932" name="Rectangle 23"/>
          <p:cNvSpPr>
            <a:spLocks noChangeArrowheads="1"/>
          </p:cNvSpPr>
          <p:nvPr/>
        </p:nvSpPr>
        <p:spPr bwMode="auto">
          <a:xfrm>
            <a:off x="2819400" y="48006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Y</a:t>
            </a:r>
          </a:p>
        </p:txBody>
      </p:sp>
      <p:sp>
        <p:nvSpPr>
          <p:cNvPr id="38933" name="Rectangle 25"/>
          <p:cNvSpPr>
            <a:spLocks noChangeArrowheads="1"/>
          </p:cNvSpPr>
          <p:nvPr/>
        </p:nvSpPr>
        <p:spPr bwMode="auto">
          <a:xfrm>
            <a:off x="5486400" y="50292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Y</a:t>
            </a:r>
            <a:r>
              <a:rPr lang="en-US" sz="1600" baseline="-25000"/>
              <a:t>f</a:t>
            </a:r>
            <a:r>
              <a:rPr lang="en-US" sz="1600" baseline="30000"/>
              <a:t>’</a:t>
            </a:r>
            <a:endParaRPr lang="en-US" sz="1600"/>
          </a:p>
        </p:txBody>
      </p:sp>
      <p:sp>
        <p:nvSpPr>
          <p:cNvPr id="38934" name="Rectangle 26"/>
          <p:cNvSpPr>
            <a:spLocks noChangeArrowheads="1"/>
          </p:cNvSpPr>
          <p:nvPr/>
        </p:nvSpPr>
        <p:spPr bwMode="auto">
          <a:xfrm>
            <a:off x="1981200" y="49530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Y</a:t>
            </a:r>
            <a:r>
              <a:rPr lang="en-US" sz="1600" baseline="-25000"/>
              <a:t>f</a:t>
            </a:r>
            <a:r>
              <a:rPr lang="en-US" sz="1600" baseline="30000"/>
              <a:t>2</a:t>
            </a:r>
            <a:endParaRPr lang="en-US" sz="1600"/>
          </a:p>
        </p:txBody>
      </p:sp>
      <p:sp>
        <p:nvSpPr>
          <p:cNvPr id="38935" name="Rectangle 27"/>
          <p:cNvSpPr>
            <a:spLocks noChangeArrowheads="1"/>
          </p:cNvSpPr>
          <p:nvPr/>
        </p:nvSpPr>
        <p:spPr bwMode="auto">
          <a:xfrm>
            <a:off x="990600" y="49530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Y</a:t>
            </a:r>
            <a:r>
              <a:rPr lang="en-US" sz="1600" baseline="-25000"/>
              <a:t>f</a:t>
            </a:r>
            <a:r>
              <a:rPr lang="en-US" sz="1600" baseline="30000"/>
              <a:t>1</a:t>
            </a:r>
            <a:endParaRPr lang="en-US" sz="1600"/>
          </a:p>
        </p:txBody>
      </p:sp>
      <p:sp>
        <p:nvSpPr>
          <p:cNvPr id="38936" name="Rectangle 28"/>
          <p:cNvSpPr>
            <a:spLocks noChangeArrowheads="1"/>
          </p:cNvSpPr>
          <p:nvPr/>
        </p:nvSpPr>
        <p:spPr bwMode="auto">
          <a:xfrm>
            <a:off x="3886200" y="48768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0</a:t>
            </a:r>
          </a:p>
        </p:txBody>
      </p:sp>
      <p:sp>
        <p:nvSpPr>
          <p:cNvPr id="38937" name="Rectangle 29"/>
          <p:cNvSpPr>
            <a:spLocks noChangeArrowheads="1"/>
          </p:cNvSpPr>
          <p:nvPr/>
        </p:nvSpPr>
        <p:spPr bwMode="auto">
          <a:xfrm>
            <a:off x="152400" y="5105400"/>
            <a:ext cx="381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0</a:t>
            </a:r>
          </a:p>
        </p:txBody>
      </p:sp>
      <p:sp>
        <p:nvSpPr>
          <p:cNvPr id="38938" name="Rectangle 30"/>
          <p:cNvSpPr>
            <a:spLocks noChangeArrowheads="1"/>
          </p:cNvSpPr>
          <p:nvPr/>
        </p:nvSpPr>
        <p:spPr bwMode="auto">
          <a:xfrm>
            <a:off x="76200" y="3352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p</a:t>
            </a:r>
            <a:r>
              <a:rPr lang="en-US" sz="2000" baseline="-25000"/>
              <a:t>Y</a:t>
            </a:r>
            <a:endParaRPr lang="en-US" sz="2000"/>
          </a:p>
        </p:txBody>
      </p:sp>
      <p:sp>
        <p:nvSpPr>
          <p:cNvPr id="38939" name="Rectangle 31"/>
          <p:cNvSpPr>
            <a:spLocks noChangeArrowheads="1"/>
          </p:cNvSpPr>
          <p:nvPr/>
        </p:nvSpPr>
        <p:spPr bwMode="auto">
          <a:xfrm>
            <a:off x="0" y="27432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p</a:t>
            </a:r>
            <a:r>
              <a:rPr lang="en-US" sz="2000" baseline="-25000"/>
              <a:t>Y</a:t>
            </a:r>
            <a:r>
              <a:rPr lang="en-US" sz="2000" baseline="30000"/>
              <a:t>2</a:t>
            </a:r>
            <a:endParaRPr lang="en-US" sz="2000"/>
          </a:p>
        </p:txBody>
      </p:sp>
      <p:sp>
        <p:nvSpPr>
          <p:cNvPr id="38940" name="Rectangle 32"/>
          <p:cNvSpPr>
            <a:spLocks noChangeArrowheads="1"/>
          </p:cNvSpPr>
          <p:nvPr/>
        </p:nvSpPr>
        <p:spPr bwMode="auto">
          <a:xfrm>
            <a:off x="1638300" y="45339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D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38941" name="Rectangle 33"/>
          <p:cNvSpPr>
            <a:spLocks noChangeArrowheads="1"/>
          </p:cNvSpPr>
          <p:nvPr/>
        </p:nvSpPr>
        <p:spPr bwMode="auto">
          <a:xfrm>
            <a:off x="2971800" y="4343400"/>
            <a:ext cx="685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D</a:t>
            </a:r>
            <a:r>
              <a:rPr lang="en-US" sz="1800" baseline="-25000"/>
              <a:t>2</a:t>
            </a:r>
            <a:endParaRPr lang="en-US" sz="1800"/>
          </a:p>
        </p:txBody>
      </p:sp>
      <p:sp>
        <p:nvSpPr>
          <p:cNvPr id="38942" name="Rectangle 34"/>
          <p:cNvSpPr>
            <a:spLocks noChangeArrowheads="1"/>
          </p:cNvSpPr>
          <p:nvPr/>
        </p:nvSpPr>
        <p:spPr bwMode="auto">
          <a:xfrm>
            <a:off x="3886200" y="11430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$</a:t>
            </a:r>
          </a:p>
        </p:txBody>
      </p:sp>
      <p:sp>
        <p:nvSpPr>
          <p:cNvPr id="38943" name="Rectangle 35"/>
          <p:cNvSpPr>
            <a:spLocks noChangeArrowheads="1"/>
          </p:cNvSpPr>
          <p:nvPr/>
        </p:nvSpPr>
        <p:spPr bwMode="auto">
          <a:xfrm>
            <a:off x="152400" y="10668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$</a:t>
            </a:r>
          </a:p>
        </p:txBody>
      </p:sp>
      <p:sp>
        <p:nvSpPr>
          <p:cNvPr id="38944" name="Rectangle 37"/>
          <p:cNvSpPr>
            <a:spLocks noChangeArrowheads="1"/>
          </p:cNvSpPr>
          <p:nvPr/>
        </p:nvSpPr>
        <p:spPr bwMode="auto">
          <a:xfrm>
            <a:off x="5715000" y="25908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SRATC</a:t>
            </a:r>
            <a:r>
              <a:rPr lang="en-US" sz="1600" baseline="-25000"/>
              <a:t>1</a:t>
            </a:r>
            <a:endParaRPr lang="en-US" sz="1600"/>
          </a:p>
        </p:txBody>
      </p:sp>
      <p:sp>
        <p:nvSpPr>
          <p:cNvPr id="38945" name="Rectangle 38"/>
          <p:cNvSpPr>
            <a:spLocks noChangeArrowheads="1"/>
          </p:cNvSpPr>
          <p:nvPr/>
        </p:nvSpPr>
        <p:spPr bwMode="auto">
          <a:xfrm>
            <a:off x="6477000" y="2667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LRAC</a:t>
            </a:r>
            <a:r>
              <a:rPr lang="en-US" sz="1600" baseline="-25000"/>
              <a:t>1</a:t>
            </a:r>
            <a:endParaRPr lang="en-US" sz="1600"/>
          </a:p>
        </p:txBody>
      </p:sp>
      <p:sp>
        <p:nvSpPr>
          <p:cNvPr id="38946" name="Rectangle 39"/>
          <p:cNvSpPr>
            <a:spLocks noChangeArrowheads="1"/>
          </p:cNvSpPr>
          <p:nvPr/>
        </p:nvSpPr>
        <p:spPr bwMode="auto">
          <a:xfrm>
            <a:off x="5334000" y="12954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SRMC</a:t>
            </a:r>
            <a:r>
              <a:rPr lang="en-US" sz="1600" baseline="-25000"/>
              <a:t>1</a:t>
            </a:r>
            <a:endParaRPr lang="en-US" sz="1600"/>
          </a:p>
        </p:txBody>
      </p:sp>
      <p:sp>
        <p:nvSpPr>
          <p:cNvPr id="38947" name="Rectangle 41"/>
          <p:cNvSpPr>
            <a:spLocks noChangeArrowheads="1"/>
          </p:cNvSpPr>
          <p:nvPr/>
        </p:nvSpPr>
        <p:spPr bwMode="auto">
          <a:xfrm>
            <a:off x="1066800" y="3276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W</a:t>
            </a:r>
          </a:p>
        </p:txBody>
      </p:sp>
      <p:sp>
        <p:nvSpPr>
          <p:cNvPr id="38948" name="Rectangle 43"/>
          <p:cNvSpPr>
            <a:spLocks noChangeArrowheads="1"/>
          </p:cNvSpPr>
          <p:nvPr/>
        </p:nvSpPr>
        <p:spPr bwMode="auto">
          <a:xfrm>
            <a:off x="2209800" y="25908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Z</a:t>
            </a:r>
          </a:p>
        </p:txBody>
      </p:sp>
      <p:sp>
        <p:nvSpPr>
          <p:cNvPr id="38949" name="Rectangle 44"/>
          <p:cNvSpPr>
            <a:spLocks noChangeArrowheads="1"/>
          </p:cNvSpPr>
          <p:nvPr/>
        </p:nvSpPr>
        <p:spPr bwMode="auto">
          <a:xfrm>
            <a:off x="5181600" y="3276600"/>
            <a:ext cx="38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N</a:t>
            </a:r>
          </a:p>
        </p:txBody>
      </p:sp>
      <p:sp>
        <p:nvSpPr>
          <p:cNvPr id="38950" name="Rectangle 45"/>
          <p:cNvSpPr>
            <a:spLocks noChangeArrowheads="1"/>
          </p:cNvSpPr>
          <p:nvPr/>
        </p:nvSpPr>
        <p:spPr bwMode="auto">
          <a:xfrm>
            <a:off x="2133600" y="1371600"/>
            <a:ext cx="76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SRS</a:t>
            </a:r>
            <a:r>
              <a:rPr lang="en-US" sz="1600" baseline="-25000"/>
              <a:t>1</a:t>
            </a:r>
            <a:endParaRPr lang="en-US" sz="1600"/>
          </a:p>
        </p:txBody>
      </p:sp>
      <p:sp>
        <p:nvSpPr>
          <p:cNvPr id="38951" name="Rectangle 46"/>
          <p:cNvSpPr>
            <a:spLocks noChangeArrowheads="1"/>
          </p:cNvSpPr>
          <p:nvPr/>
        </p:nvSpPr>
        <p:spPr bwMode="auto">
          <a:xfrm>
            <a:off x="2743200" y="1524000"/>
            <a:ext cx="76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SRS</a:t>
            </a:r>
            <a:r>
              <a:rPr lang="en-US" sz="1600" baseline="-25000"/>
              <a:t>2</a:t>
            </a:r>
            <a:endParaRPr lang="en-US" sz="1600"/>
          </a:p>
        </p:txBody>
      </p:sp>
      <p:sp>
        <p:nvSpPr>
          <p:cNvPr id="38952" name="Line 47"/>
          <p:cNvSpPr>
            <a:spLocks noChangeShapeType="1"/>
          </p:cNvSpPr>
          <p:nvPr/>
        </p:nvSpPr>
        <p:spPr bwMode="auto">
          <a:xfrm>
            <a:off x="457200" y="2419350"/>
            <a:ext cx="8077200" cy="1905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3" name="Arc 89"/>
          <p:cNvSpPr>
            <a:spLocks/>
          </p:cNvSpPr>
          <p:nvPr/>
        </p:nvSpPr>
        <p:spPr bwMode="auto">
          <a:xfrm flipH="1" flipV="1">
            <a:off x="4876800" y="2286000"/>
            <a:ext cx="1212850" cy="1370013"/>
          </a:xfrm>
          <a:custGeom>
            <a:avLst/>
            <a:gdLst>
              <a:gd name="T0" fmla="*/ 0 w 36257"/>
              <a:gd name="T1" fmla="*/ 44658491 h 21600"/>
              <a:gd name="T2" fmla="*/ 40571616 w 36257"/>
              <a:gd name="T3" fmla="*/ 35305175 h 21600"/>
              <a:gd name="T4" fmla="*/ 21122262 w 36257"/>
              <a:gd name="T5" fmla="*/ 86895168 h 21600"/>
              <a:gd name="T6" fmla="*/ 0 60000 65536"/>
              <a:gd name="T7" fmla="*/ 0 60000 65536"/>
              <a:gd name="T8" fmla="*/ 0 60000 65536"/>
              <a:gd name="T9" fmla="*/ 0 w 36257"/>
              <a:gd name="T10" fmla="*/ 0 h 21600"/>
              <a:gd name="T11" fmla="*/ 36257 w 3625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257" h="21600" fill="none" extrusionOk="0">
                <a:moveTo>
                  <a:pt x="-1" y="11100"/>
                </a:moveTo>
                <a:cubicBezTo>
                  <a:pt x="3810" y="4248"/>
                  <a:pt x="11035" y="-1"/>
                  <a:pt x="18876" y="0"/>
                </a:cubicBezTo>
                <a:cubicBezTo>
                  <a:pt x="25734" y="0"/>
                  <a:pt x="32185" y="3257"/>
                  <a:pt x="36257" y="8775"/>
                </a:cubicBezTo>
              </a:path>
              <a:path w="36257" h="21600" stroke="0" extrusionOk="0">
                <a:moveTo>
                  <a:pt x="-1" y="11100"/>
                </a:moveTo>
                <a:cubicBezTo>
                  <a:pt x="3810" y="4248"/>
                  <a:pt x="11035" y="-1"/>
                  <a:pt x="18876" y="0"/>
                </a:cubicBezTo>
                <a:cubicBezTo>
                  <a:pt x="25734" y="0"/>
                  <a:pt x="32185" y="3257"/>
                  <a:pt x="36257" y="8775"/>
                </a:cubicBezTo>
                <a:lnTo>
                  <a:pt x="18876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54" name="Arc 90"/>
          <p:cNvSpPr>
            <a:spLocks/>
          </p:cNvSpPr>
          <p:nvPr/>
        </p:nvSpPr>
        <p:spPr bwMode="auto">
          <a:xfrm flipH="1" flipV="1">
            <a:off x="6810375" y="1066800"/>
            <a:ext cx="2286000" cy="1979613"/>
          </a:xfrm>
          <a:custGeom>
            <a:avLst/>
            <a:gdLst>
              <a:gd name="T0" fmla="*/ 0 w 33476"/>
              <a:gd name="T1" fmla="*/ 60425947 h 21600"/>
              <a:gd name="T2" fmla="*/ 156105743 w 33476"/>
              <a:gd name="T3" fmla="*/ 73713911 h 21600"/>
              <a:gd name="T4" fmla="*/ 75054427 w 33476"/>
              <a:gd name="T5" fmla="*/ 181429037 h 21600"/>
              <a:gd name="T6" fmla="*/ 0 60000 65536"/>
              <a:gd name="T7" fmla="*/ 0 60000 65536"/>
              <a:gd name="T8" fmla="*/ 0 60000 65536"/>
              <a:gd name="T9" fmla="*/ 0 w 33476"/>
              <a:gd name="T10" fmla="*/ 0 h 21600"/>
              <a:gd name="T11" fmla="*/ 33476 w 33476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3476" h="21600" fill="none" extrusionOk="0">
                <a:moveTo>
                  <a:pt x="0" y="7194"/>
                </a:moveTo>
                <a:cubicBezTo>
                  <a:pt x="4097" y="2616"/>
                  <a:pt x="9951" y="-1"/>
                  <a:pt x="16095" y="0"/>
                </a:cubicBezTo>
                <a:cubicBezTo>
                  <a:pt x="22953" y="0"/>
                  <a:pt x="29404" y="3257"/>
                  <a:pt x="33476" y="8775"/>
                </a:cubicBezTo>
              </a:path>
              <a:path w="33476" h="21600" stroke="0" extrusionOk="0">
                <a:moveTo>
                  <a:pt x="0" y="7194"/>
                </a:moveTo>
                <a:cubicBezTo>
                  <a:pt x="4097" y="2616"/>
                  <a:pt x="9951" y="-1"/>
                  <a:pt x="16095" y="0"/>
                </a:cubicBezTo>
                <a:cubicBezTo>
                  <a:pt x="22953" y="0"/>
                  <a:pt x="29404" y="3257"/>
                  <a:pt x="33476" y="8775"/>
                </a:cubicBezTo>
                <a:lnTo>
                  <a:pt x="16095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55" name="Arc 91"/>
          <p:cNvSpPr>
            <a:spLocks/>
          </p:cNvSpPr>
          <p:nvPr/>
        </p:nvSpPr>
        <p:spPr bwMode="auto">
          <a:xfrm flipH="1" flipV="1">
            <a:off x="7096125" y="0"/>
            <a:ext cx="1084263" cy="3886200"/>
          </a:xfrm>
          <a:custGeom>
            <a:avLst/>
            <a:gdLst>
              <a:gd name="T0" fmla="*/ 0 w 28354"/>
              <a:gd name="T1" fmla="*/ 504453946 h 21600"/>
              <a:gd name="T2" fmla="*/ 41462456 w 28354"/>
              <a:gd name="T3" fmla="*/ 44832530 h 21600"/>
              <a:gd name="T4" fmla="*/ 30335695 w 28354"/>
              <a:gd name="T5" fmla="*/ 699192077 h 21600"/>
              <a:gd name="T6" fmla="*/ 0 60000 65536"/>
              <a:gd name="T7" fmla="*/ 0 60000 65536"/>
              <a:gd name="T8" fmla="*/ 0 60000 65536"/>
              <a:gd name="T9" fmla="*/ 0 w 28354"/>
              <a:gd name="T10" fmla="*/ 0 h 21600"/>
              <a:gd name="T11" fmla="*/ 28354 w 28354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8354" h="21600" fill="none" extrusionOk="0">
                <a:moveTo>
                  <a:pt x="-1" y="15583"/>
                </a:moveTo>
                <a:cubicBezTo>
                  <a:pt x="2676" y="6351"/>
                  <a:pt x="11132" y="-1"/>
                  <a:pt x="20745" y="0"/>
                </a:cubicBezTo>
                <a:cubicBezTo>
                  <a:pt x="23344" y="0"/>
                  <a:pt x="25921" y="469"/>
                  <a:pt x="28354" y="1384"/>
                </a:cubicBezTo>
              </a:path>
              <a:path w="28354" h="21600" stroke="0" extrusionOk="0">
                <a:moveTo>
                  <a:pt x="-1" y="15583"/>
                </a:moveTo>
                <a:cubicBezTo>
                  <a:pt x="2676" y="6351"/>
                  <a:pt x="11132" y="-1"/>
                  <a:pt x="20745" y="0"/>
                </a:cubicBezTo>
                <a:cubicBezTo>
                  <a:pt x="23344" y="0"/>
                  <a:pt x="25921" y="469"/>
                  <a:pt x="28354" y="1384"/>
                </a:cubicBezTo>
                <a:lnTo>
                  <a:pt x="20745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56" name="Arc 92"/>
          <p:cNvSpPr>
            <a:spLocks/>
          </p:cNvSpPr>
          <p:nvPr/>
        </p:nvSpPr>
        <p:spPr bwMode="auto">
          <a:xfrm flipH="1" flipV="1">
            <a:off x="7267575" y="1639888"/>
            <a:ext cx="1212850" cy="1370012"/>
          </a:xfrm>
          <a:custGeom>
            <a:avLst/>
            <a:gdLst>
              <a:gd name="T0" fmla="*/ 0 w 36257"/>
              <a:gd name="T1" fmla="*/ 44658395 h 21600"/>
              <a:gd name="T2" fmla="*/ 40571616 w 36257"/>
              <a:gd name="T3" fmla="*/ 35305149 h 21600"/>
              <a:gd name="T4" fmla="*/ 21122262 w 36257"/>
              <a:gd name="T5" fmla="*/ 86895041 h 21600"/>
              <a:gd name="T6" fmla="*/ 0 60000 65536"/>
              <a:gd name="T7" fmla="*/ 0 60000 65536"/>
              <a:gd name="T8" fmla="*/ 0 60000 65536"/>
              <a:gd name="T9" fmla="*/ 0 w 36257"/>
              <a:gd name="T10" fmla="*/ 0 h 21600"/>
              <a:gd name="T11" fmla="*/ 36257 w 36257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6257" h="21600" fill="none" extrusionOk="0">
                <a:moveTo>
                  <a:pt x="-1" y="11100"/>
                </a:moveTo>
                <a:cubicBezTo>
                  <a:pt x="3810" y="4248"/>
                  <a:pt x="11035" y="-1"/>
                  <a:pt x="18876" y="0"/>
                </a:cubicBezTo>
                <a:cubicBezTo>
                  <a:pt x="25734" y="0"/>
                  <a:pt x="32185" y="3257"/>
                  <a:pt x="36257" y="8775"/>
                </a:cubicBezTo>
              </a:path>
              <a:path w="36257" h="21600" stroke="0" extrusionOk="0">
                <a:moveTo>
                  <a:pt x="-1" y="11100"/>
                </a:moveTo>
                <a:cubicBezTo>
                  <a:pt x="3810" y="4248"/>
                  <a:pt x="11035" y="-1"/>
                  <a:pt x="18876" y="0"/>
                </a:cubicBezTo>
                <a:cubicBezTo>
                  <a:pt x="25734" y="0"/>
                  <a:pt x="32185" y="3257"/>
                  <a:pt x="36257" y="8775"/>
                </a:cubicBezTo>
                <a:lnTo>
                  <a:pt x="18876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57" name="Line 93"/>
          <p:cNvSpPr>
            <a:spLocks noChangeShapeType="1"/>
          </p:cNvSpPr>
          <p:nvPr/>
        </p:nvSpPr>
        <p:spPr bwMode="auto">
          <a:xfrm>
            <a:off x="7848600" y="30480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8" name="Line 95"/>
          <p:cNvSpPr>
            <a:spLocks noChangeShapeType="1"/>
          </p:cNvSpPr>
          <p:nvPr/>
        </p:nvSpPr>
        <p:spPr bwMode="auto">
          <a:xfrm flipH="1">
            <a:off x="5410200" y="3048000"/>
            <a:ext cx="2438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59" name="Rectangle 96"/>
          <p:cNvSpPr>
            <a:spLocks noChangeArrowheads="1"/>
          </p:cNvSpPr>
          <p:nvPr/>
        </p:nvSpPr>
        <p:spPr bwMode="auto">
          <a:xfrm>
            <a:off x="8001000" y="19050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SRATC</a:t>
            </a:r>
            <a:r>
              <a:rPr lang="en-US" sz="1600" baseline="-25000"/>
              <a:t>2</a:t>
            </a:r>
            <a:endParaRPr lang="en-US" sz="1600"/>
          </a:p>
        </p:txBody>
      </p:sp>
      <p:sp>
        <p:nvSpPr>
          <p:cNvPr id="38960" name="Rectangle 97"/>
          <p:cNvSpPr>
            <a:spLocks noChangeArrowheads="1"/>
          </p:cNvSpPr>
          <p:nvPr/>
        </p:nvSpPr>
        <p:spPr bwMode="auto">
          <a:xfrm>
            <a:off x="8839200" y="1981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LRAC</a:t>
            </a:r>
            <a:r>
              <a:rPr lang="en-US" sz="1600" baseline="-25000"/>
              <a:t>2</a:t>
            </a:r>
            <a:endParaRPr lang="en-US" sz="1600"/>
          </a:p>
        </p:txBody>
      </p:sp>
      <p:sp>
        <p:nvSpPr>
          <p:cNvPr id="38961" name="Rectangle 98"/>
          <p:cNvSpPr>
            <a:spLocks noChangeArrowheads="1"/>
          </p:cNvSpPr>
          <p:nvPr/>
        </p:nvSpPr>
        <p:spPr bwMode="auto">
          <a:xfrm>
            <a:off x="7772400" y="685800"/>
            <a:ext cx="762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SRMC</a:t>
            </a:r>
            <a:r>
              <a:rPr lang="en-US" sz="1600" baseline="-25000"/>
              <a:t>2</a:t>
            </a:r>
            <a:endParaRPr lang="en-US" sz="1600"/>
          </a:p>
        </p:txBody>
      </p:sp>
      <p:sp>
        <p:nvSpPr>
          <p:cNvPr id="38962" name="Rectangle 99"/>
          <p:cNvSpPr>
            <a:spLocks noChangeArrowheads="1"/>
          </p:cNvSpPr>
          <p:nvPr/>
        </p:nvSpPr>
        <p:spPr bwMode="auto">
          <a:xfrm>
            <a:off x="7772400" y="260985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V</a:t>
            </a:r>
          </a:p>
        </p:txBody>
      </p:sp>
      <p:sp>
        <p:nvSpPr>
          <p:cNvPr id="38963" name="Line 103"/>
          <p:cNvSpPr>
            <a:spLocks noChangeShapeType="1"/>
          </p:cNvSpPr>
          <p:nvPr/>
        </p:nvSpPr>
        <p:spPr bwMode="auto">
          <a:xfrm flipH="1">
            <a:off x="1333500" y="3009900"/>
            <a:ext cx="990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64" name="Line 104"/>
          <p:cNvSpPr>
            <a:spLocks noChangeShapeType="1"/>
          </p:cNvSpPr>
          <p:nvPr/>
        </p:nvSpPr>
        <p:spPr bwMode="auto">
          <a:xfrm>
            <a:off x="2305050" y="30480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8965" name="Rectangle 105"/>
          <p:cNvSpPr>
            <a:spLocks noChangeArrowheads="1"/>
          </p:cNvSpPr>
          <p:nvPr/>
        </p:nvSpPr>
        <p:spPr bwMode="auto">
          <a:xfrm>
            <a:off x="0" y="2133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000"/>
              <a:t>p</a:t>
            </a:r>
            <a:r>
              <a:rPr lang="en-US" sz="2000" baseline="-25000"/>
              <a:t>Y</a:t>
            </a:r>
            <a:r>
              <a:rPr lang="en-US" sz="2000" baseline="30000"/>
              <a:t>1</a:t>
            </a:r>
            <a:endParaRPr lang="en-US" sz="2000"/>
          </a:p>
        </p:txBody>
      </p:sp>
      <p:sp>
        <p:nvSpPr>
          <p:cNvPr id="38966" name="Rectangle 109"/>
          <p:cNvSpPr>
            <a:spLocks noChangeArrowheads="1"/>
          </p:cNvSpPr>
          <p:nvPr/>
        </p:nvSpPr>
        <p:spPr bwMode="auto">
          <a:xfrm>
            <a:off x="5105400" y="50292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Y</a:t>
            </a:r>
            <a:r>
              <a:rPr lang="en-US" sz="1600" baseline="-25000"/>
              <a:t>f</a:t>
            </a:r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19200" y="1790700"/>
            <a:ext cx="7162800" cy="30099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latin typeface="Garamond" pitchFamily="18" charset="0"/>
              </a:rPr>
              <a:t>	</a:t>
            </a:r>
            <a:r>
              <a:rPr lang="en-US" dirty="0" err="1" smtClean="0">
                <a:latin typeface="Garamond" pitchFamily="18" charset="0"/>
              </a:rPr>
              <a:t>Untuk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memastikan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bahwa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outputnya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selalu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diproduksi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dengan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kombinasi</a:t>
            </a:r>
            <a:r>
              <a:rPr lang="en-US" dirty="0" smtClean="0">
                <a:latin typeface="Garamond" pitchFamily="18" charset="0"/>
              </a:rPr>
              <a:t> yang </a:t>
            </a:r>
            <a:r>
              <a:rPr lang="en-US" dirty="0" err="1" smtClean="0">
                <a:latin typeface="Garamond" pitchFamily="18" charset="0"/>
              </a:rPr>
              <a:t>meminimumkan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biaya</a:t>
            </a:r>
            <a:r>
              <a:rPr lang="en-US" dirty="0" smtClean="0">
                <a:latin typeface="Garamond" pitchFamily="18" charset="0"/>
              </a:rPr>
              <a:t>, </a:t>
            </a:r>
            <a:r>
              <a:rPr lang="en-US" dirty="0" err="1" smtClean="0">
                <a:latin typeface="Garamond" pitchFamily="18" charset="0"/>
              </a:rPr>
              <a:t>perusahaan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akan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mengekspansi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dirty="0" err="1" smtClean="0">
                <a:latin typeface="Garamond" pitchFamily="18" charset="0"/>
              </a:rPr>
              <a:t>sepanjang</a:t>
            </a:r>
            <a:r>
              <a:rPr lang="en-US" dirty="0" smtClean="0">
                <a:latin typeface="Garamond" pitchFamily="18" charset="0"/>
              </a:rPr>
              <a:t> </a:t>
            </a:r>
            <a:r>
              <a:rPr lang="en-US" i="1" dirty="0" smtClean="0">
                <a:latin typeface="Garamond" pitchFamily="18" charset="0"/>
              </a:rPr>
              <a:t>expansion path</a:t>
            </a:r>
            <a:r>
              <a:rPr lang="en-US" dirty="0" smtClean="0">
                <a:latin typeface="Garamond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4"/>
          <p:cNvSpPr>
            <a:spLocks noChangeShapeType="1"/>
          </p:cNvSpPr>
          <p:nvPr/>
        </p:nvSpPr>
        <p:spPr bwMode="auto">
          <a:xfrm>
            <a:off x="1524000" y="18288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5" name="Arc 10"/>
          <p:cNvSpPr>
            <a:spLocks/>
          </p:cNvSpPr>
          <p:nvPr/>
        </p:nvSpPr>
        <p:spPr bwMode="auto">
          <a:xfrm flipH="1" flipV="1">
            <a:off x="2438400" y="3590925"/>
            <a:ext cx="1371600" cy="1447800"/>
          </a:xfrm>
          <a:custGeom>
            <a:avLst/>
            <a:gdLst>
              <a:gd name="T0" fmla="*/ 0 w 21600"/>
              <a:gd name="T1" fmla="*/ 0 h 21600"/>
              <a:gd name="T2" fmla="*/ 87096600 w 21600"/>
              <a:gd name="T3" fmla="*/ 97042815 h 21600"/>
              <a:gd name="T4" fmla="*/ 0 w 21600"/>
              <a:gd name="T5" fmla="*/ 9704281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pPr algn="ctr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8196" name="Arc 11"/>
          <p:cNvSpPr>
            <a:spLocks/>
          </p:cNvSpPr>
          <p:nvPr/>
        </p:nvSpPr>
        <p:spPr bwMode="auto">
          <a:xfrm flipH="1" flipV="1">
            <a:off x="2895600" y="3200400"/>
            <a:ext cx="1371600" cy="1447800"/>
          </a:xfrm>
          <a:custGeom>
            <a:avLst/>
            <a:gdLst>
              <a:gd name="T0" fmla="*/ 0 w 21600"/>
              <a:gd name="T1" fmla="*/ 0 h 21600"/>
              <a:gd name="T2" fmla="*/ 87096600 w 21600"/>
              <a:gd name="T3" fmla="*/ 97042815 h 21600"/>
              <a:gd name="T4" fmla="*/ 0 w 21600"/>
              <a:gd name="T5" fmla="*/ 9704281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12"/>
          <p:cNvSpPr>
            <a:spLocks noChangeShapeType="1"/>
          </p:cNvSpPr>
          <p:nvPr/>
        </p:nvSpPr>
        <p:spPr bwMode="auto">
          <a:xfrm flipV="1">
            <a:off x="1524000" y="3124200"/>
            <a:ext cx="28956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198" name="Rectangle 13"/>
          <p:cNvSpPr>
            <a:spLocks noChangeArrowheads="1"/>
          </p:cNvSpPr>
          <p:nvPr/>
        </p:nvSpPr>
        <p:spPr bwMode="auto">
          <a:xfrm>
            <a:off x="1219200" y="14478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/>
              <a:t>X</a:t>
            </a:r>
            <a:r>
              <a:rPr lang="en-US" sz="1800" baseline="-25000" dirty="0"/>
              <a:t>1</a:t>
            </a:r>
            <a:endParaRPr lang="en-US" sz="1800" dirty="0"/>
          </a:p>
        </p:txBody>
      </p:sp>
      <p:sp>
        <p:nvSpPr>
          <p:cNvPr id="8199" name="Rectangle 15"/>
          <p:cNvSpPr>
            <a:spLocks noChangeArrowheads="1"/>
          </p:cNvSpPr>
          <p:nvPr/>
        </p:nvSpPr>
        <p:spPr bwMode="auto">
          <a:xfrm>
            <a:off x="3810000" y="2438400"/>
            <a:ext cx="3200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i="1">
                <a:latin typeface="Garamond" pitchFamily="18" charset="0"/>
              </a:rPr>
              <a:t>Long run expansion path</a:t>
            </a:r>
          </a:p>
        </p:txBody>
      </p:sp>
      <p:sp>
        <p:nvSpPr>
          <p:cNvPr id="8200" name="Rectangle 16"/>
          <p:cNvSpPr>
            <a:spLocks noChangeArrowheads="1"/>
          </p:cNvSpPr>
          <p:nvPr/>
        </p:nvSpPr>
        <p:spPr bwMode="auto">
          <a:xfrm>
            <a:off x="3305502" y="5197366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/>
              <a:t>Y</a:t>
            </a:r>
            <a:r>
              <a:rPr lang="en-US" sz="1800" baseline="-25000" dirty="0"/>
              <a:t>2</a:t>
            </a:r>
            <a:endParaRPr lang="en-US" sz="1800" dirty="0"/>
          </a:p>
        </p:txBody>
      </p:sp>
      <p:sp>
        <p:nvSpPr>
          <p:cNvPr id="8201" name="Rectangle 17"/>
          <p:cNvSpPr>
            <a:spLocks noChangeArrowheads="1"/>
          </p:cNvSpPr>
          <p:nvPr/>
        </p:nvSpPr>
        <p:spPr bwMode="auto">
          <a:xfrm>
            <a:off x="4267200" y="4419600"/>
            <a:ext cx="914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Y</a:t>
            </a:r>
            <a:r>
              <a:rPr lang="en-US" sz="1800" baseline="-25000"/>
              <a:t>4</a:t>
            </a:r>
            <a:endParaRPr lang="en-US" sz="1800"/>
          </a:p>
        </p:txBody>
      </p:sp>
      <p:sp>
        <p:nvSpPr>
          <p:cNvPr id="8202" name="Rectangle 18"/>
          <p:cNvSpPr>
            <a:spLocks noChangeArrowheads="1"/>
          </p:cNvSpPr>
          <p:nvPr/>
        </p:nvSpPr>
        <p:spPr bwMode="auto">
          <a:xfrm>
            <a:off x="3810000" y="48768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Y</a:t>
            </a:r>
            <a:r>
              <a:rPr lang="en-US" sz="1800" baseline="-25000"/>
              <a:t>3</a:t>
            </a:r>
            <a:endParaRPr lang="en-US" sz="1800"/>
          </a:p>
        </p:txBody>
      </p:sp>
      <p:sp>
        <p:nvSpPr>
          <p:cNvPr id="8203" name="Rectangle 21"/>
          <p:cNvSpPr>
            <a:spLocks noChangeArrowheads="1"/>
          </p:cNvSpPr>
          <p:nvPr/>
        </p:nvSpPr>
        <p:spPr bwMode="auto">
          <a:xfrm>
            <a:off x="2971800" y="54864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Y</a:t>
            </a:r>
            <a:r>
              <a:rPr lang="en-US" sz="1800" baseline="-25000"/>
              <a:t>1</a:t>
            </a:r>
            <a:endParaRPr lang="en-US" sz="1800"/>
          </a:p>
        </p:txBody>
      </p:sp>
      <p:sp>
        <p:nvSpPr>
          <p:cNvPr id="8204" name="Rectangle 27"/>
          <p:cNvSpPr>
            <a:spLocks noChangeArrowheads="1"/>
          </p:cNvSpPr>
          <p:nvPr/>
        </p:nvSpPr>
        <p:spPr bwMode="auto">
          <a:xfrm>
            <a:off x="914400" y="1371600"/>
            <a:ext cx="3733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 dirty="0"/>
              <a:t> (</a:t>
            </a:r>
            <a:r>
              <a:rPr lang="en-US" sz="2400" dirty="0">
                <a:latin typeface="Garamond" pitchFamily="18" charset="0"/>
              </a:rPr>
              <a:t>Input </a:t>
            </a:r>
            <a:r>
              <a:rPr lang="en-US" sz="2400" dirty="0" err="1">
                <a:latin typeface="Garamond" pitchFamily="18" charset="0"/>
              </a:rPr>
              <a:t>Variabel</a:t>
            </a:r>
            <a:r>
              <a:rPr lang="en-US" sz="2400" dirty="0"/>
              <a:t>)</a:t>
            </a:r>
            <a:r>
              <a:rPr lang="en-US" dirty="0"/>
              <a:t> </a:t>
            </a:r>
          </a:p>
        </p:txBody>
      </p:sp>
      <p:sp>
        <p:nvSpPr>
          <p:cNvPr id="8205" name="Rectangle 28"/>
          <p:cNvSpPr>
            <a:spLocks noChangeArrowheads="1"/>
          </p:cNvSpPr>
          <p:nvPr/>
        </p:nvSpPr>
        <p:spPr bwMode="auto">
          <a:xfrm>
            <a:off x="6172200" y="5562600"/>
            <a:ext cx="2514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400"/>
              <a:t>(</a:t>
            </a:r>
            <a:r>
              <a:rPr lang="en-US" sz="2400">
                <a:latin typeface="Garamond" pitchFamily="18" charset="0"/>
              </a:rPr>
              <a:t>Plant Size</a:t>
            </a:r>
            <a:r>
              <a:rPr lang="en-US" sz="2400"/>
              <a:t>)</a:t>
            </a:r>
            <a:r>
              <a:rPr lang="en-US"/>
              <a:t> </a:t>
            </a:r>
          </a:p>
        </p:txBody>
      </p:sp>
      <p:sp>
        <p:nvSpPr>
          <p:cNvPr id="8206" name="Line 29"/>
          <p:cNvSpPr>
            <a:spLocks noChangeShapeType="1"/>
          </p:cNvSpPr>
          <p:nvPr/>
        </p:nvSpPr>
        <p:spPr bwMode="auto">
          <a:xfrm>
            <a:off x="1524000" y="19812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7" name="Line 30"/>
          <p:cNvSpPr>
            <a:spLocks noChangeShapeType="1"/>
          </p:cNvSpPr>
          <p:nvPr/>
        </p:nvSpPr>
        <p:spPr bwMode="auto">
          <a:xfrm>
            <a:off x="1524000" y="5943600"/>
            <a:ext cx="464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8" name="Line 31"/>
          <p:cNvSpPr>
            <a:spLocks noChangeShapeType="1"/>
          </p:cNvSpPr>
          <p:nvPr/>
        </p:nvSpPr>
        <p:spPr bwMode="auto">
          <a:xfrm>
            <a:off x="1524000" y="4648200"/>
            <a:ext cx="990600" cy="129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09" name="Line 32"/>
          <p:cNvSpPr>
            <a:spLocks noChangeShapeType="1"/>
          </p:cNvSpPr>
          <p:nvPr/>
        </p:nvSpPr>
        <p:spPr bwMode="auto">
          <a:xfrm>
            <a:off x="1524000" y="3886200"/>
            <a:ext cx="1676400" cy="2057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0" name="Line 33"/>
          <p:cNvSpPr>
            <a:spLocks noChangeShapeType="1"/>
          </p:cNvSpPr>
          <p:nvPr/>
        </p:nvSpPr>
        <p:spPr bwMode="auto">
          <a:xfrm>
            <a:off x="1600200" y="3276600"/>
            <a:ext cx="243840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211" name="Arc 34"/>
          <p:cNvSpPr>
            <a:spLocks/>
          </p:cNvSpPr>
          <p:nvPr/>
        </p:nvSpPr>
        <p:spPr bwMode="auto">
          <a:xfrm flipH="1" flipV="1">
            <a:off x="1676400" y="4343400"/>
            <a:ext cx="1371600" cy="1447800"/>
          </a:xfrm>
          <a:custGeom>
            <a:avLst/>
            <a:gdLst>
              <a:gd name="T0" fmla="*/ 0 w 21600"/>
              <a:gd name="T1" fmla="*/ 0 h 21600"/>
              <a:gd name="T2" fmla="*/ 87096600 w 21600"/>
              <a:gd name="T3" fmla="*/ 97042815 h 21600"/>
              <a:gd name="T4" fmla="*/ 0 w 21600"/>
              <a:gd name="T5" fmla="*/ 9704281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2" name="Arc 35"/>
          <p:cNvSpPr>
            <a:spLocks/>
          </p:cNvSpPr>
          <p:nvPr/>
        </p:nvSpPr>
        <p:spPr bwMode="auto">
          <a:xfrm flipH="1" flipV="1">
            <a:off x="2057400" y="4038600"/>
            <a:ext cx="1371600" cy="1447800"/>
          </a:xfrm>
          <a:custGeom>
            <a:avLst/>
            <a:gdLst>
              <a:gd name="T0" fmla="*/ 0 w 21600"/>
              <a:gd name="T1" fmla="*/ 0 h 21600"/>
              <a:gd name="T2" fmla="*/ 87096600 w 21600"/>
              <a:gd name="T3" fmla="*/ 97042815 h 21600"/>
              <a:gd name="T4" fmla="*/ 0 w 21600"/>
              <a:gd name="T5" fmla="*/ 97042815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 wrap="none" anchor="ctr"/>
          <a:lstStyle/>
          <a:p>
            <a:pPr algn="ctr"/>
            <a:endParaRPr lang="en-US" sz="1800">
              <a:solidFill>
                <a:srgbClr val="000000"/>
              </a:solidFill>
            </a:endParaRPr>
          </a:p>
        </p:txBody>
      </p:sp>
      <p:sp>
        <p:nvSpPr>
          <p:cNvPr id="8213" name="Rectangle 36"/>
          <p:cNvSpPr>
            <a:spLocks noChangeArrowheads="1"/>
          </p:cNvSpPr>
          <p:nvPr/>
        </p:nvSpPr>
        <p:spPr bwMode="auto">
          <a:xfrm>
            <a:off x="6096000" y="5715000"/>
            <a:ext cx="685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X</a:t>
            </a:r>
            <a:r>
              <a:rPr lang="en-US" sz="1800" baseline="-25000"/>
              <a:t>2</a:t>
            </a:r>
            <a:endParaRPr lang="en-US" sz="1800"/>
          </a:p>
        </p:txBody>
      </p:sp>
      <p:sp>
        <p:nvSpPr>
          <p:cNvPr id="8214" name="Line 37"/>
          <p:cNvSpPr>
            <a:spLocks noChangeShapeType="1"/>
          </p:cNvSpPr>
          <p:nvPr/>
        </p:nvSpPr>
        <p:spPr bwMode="auto">
          <a:xfrm>
            <a:off x="1568450" y="2266950"/>
            <a:ext cx="3276600" cy="3657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316" name="Rectangle 52"/>
          <p:cNvSpPr>
            <a:spLocks noGrp="1" noChangeArrowheads="1"/>
          </p:cNvSpPr>
          <p:nvPr>
            <p:ph type="title"/>
          </p:nvPr>
        </p:nvSpPr>
        <p:spPr>
          <a:xfrm>
            <a:off x="1504950" y="342900"/>
            <a:ext cx="8324850" cy="11049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smtClean="0"/>
              <a:t>Kombinasi yang meminimalisasi biaya untuk menghasilkan output tertentu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The Long Run Average Cost Curve </a:t>
            </a:r>
          </a:p>
        </p:txBody>
      </p:sp>
      <p:sp>
        <p:nvSpPr>
          <p:cNvPr id="9219" name="Line 4"/>
          <p:cNvSpPr>
            <a:spLocks noChangeShapeType="1"/>
          </p:cNvSpPr>
          <p:nvPr/>
        </p:nvSpPr>
        <p:spPr bwMode="auto">
          <a:xfrm>
            <a:off x="1905000" y="1981200"/>
            <a:ext cx="0" cy="396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0" name="Line 5"/>
          <p:cNvSpPr>
            <a:spLocks noChangeShapeType="1"/>
          </p:cNvSpPr>
          <p:nvPr/>
        </p:nvSpPr>
        <p:spPr bwMode="auto">
          <a:xfrm flipV="1">
            <a:off x="1905000" y="5943600"/>
            <a:ext cx="6096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1" name="Line 6"/>
          <p:cNvSpPr>
            <a:spLocks noChangeShapeType="1"/>
          </p:cNvSpPr>
          <p:nvPr/>
        </p:nvSpPr>
        <p:spPr bwMode="auto">
          <a:xfrm>
            <a:off x="4724400" y="3505200"/>
            <a:ext cx="0" cy="243046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222" name="Arc 8"/>
          <p:cNvSpPr>
            <a:spLocks/>
          </p:cNvSpPr>
          <p:nvPr/>
        </p:nvSpPr>
        <p:spPr bwMode="auto">
          <a:xfrm flipH="1" flipV="1">
            <a:off x="2362200" y="3352800"/>
            <a:ext cx="4648200" cy="1447800"/>
          </a:xfrm>
          <a:custGeom>
            <a:avLst/>
            <a:gdLst>
              <a:gd name="T0" fmla="*/ 0 w 43075"/>
              <a:gd name="T1" fmla="*/ 86601768 h 21600"/>
              <a:gd name="T2" fmla="*/ 501584787 w 43075"/>
              <a:gd name="T3" fmla="*/ 97042815 h 21600"/>
              <a:gd name="T4" fmla="*/ 250064652 w 43075"/>
              <a:gd name="T5" fmla="*/ 97042815 h 21600"/>
              <a:gd name="T6" fmla="*/ 0 60000 65536"/>
              <a:gd name="T7" fmla="*/ 0 60000 65536"/>
              <a:gd name="T8" fmla="*/ 0 60000 65536"/>
              <a:gd name="T9" fmla="*/ 0 w 43075"/>
              <a:gd name="T10" fmla="*/ 0 h 21600"/>
              <a:gd name="T11" fmla="*/ 43075 w 43075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43075" h="21600" fill="none" extrusionOk="0">
                <a:moveTo>
                  <a:pt x="0" y="19276"/>
                </a:moveTo>
                <a:cubicBezTo>
                  <a:pt x="1187" y="8310"/>
                  <a:pt x="10445" y="-1"/>
                  <a:pt x="21475" y="0"/>
                </a:cubicBezTo>
                <a:cubicBezTo>
                  <a:pt x="33404" y="0"/>
                  <a:pt x="43075" y="9670"/>
                  <a:pt x="43075" y="21600"/>
                </a:cubicBezTo>
              </a:path>
              <a:path w="43075" h="21600" stroke="0" extrusionOk="0">
                <a:moveTo>
                  <a:pt x="0" y="19276"/>
                </a:moveTo>
                <a:cubicBezTo>
                  <a:pt x="1187" y="8310"/>
                  <a:pt x="10445" y="-1"/>
                  <a:pt x="21475" y="0"/>
                </a:cubicBezTo>
                <a:cubicBezTo>
                  <a:pt x="33404" y="0"/>
                  <a:pt x="43075" y="9670"/>
                  <a:pt x="43075" y="21600"/>
                </a:cubicBezTo>
                <a:lnTo>
                  <a:pt x="21475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10"/>
          <p:cNvSpPr>
            <a:spLocks noChangeArrowheads="1"/>
          </p:cNvSpPr>
          <p:nvPr/>
        </p:nvSpPr>
        <p:spPr bwMode="auto">
          <a:xfrm>
            <a:off x="1419225" y="1406525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$</a:t>
            </a:r>
          </a:p>
        </p:txBody>
      </p:sp>
      <p:sp>
        <p:nvSpPr>
          <p:cNvPr id="9224" name="Rectangle 11"/>
          <p:cNvSpPr>
            <a:spLocks noChangeArrowheads="1"/>
          </p:cNvSpPr>
          <p:nvPr/>
        </p:nvSpPr>
        <p:spPr bwMode="auto">
          <a:xfrm>
            <a:off x="7696200" y="5562600"/>
            <a:ext cx="990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Y</a:t>
            </a:r>
          </a:p>
        </p:txBody>
      </p:sp>
      <p:sp>
        <p:nvSpPr>
          <p:cNvPr id="9225" name="Rectangle 12"/>
          <p:cNvSpPr>
            <a:spLocks noChangeArrowheads="1"/>
          </p:cNvSpPr>
          <p:nvPr/>
        </p:nvSpPr>
        <p:spPr bwMode="auto">
          <a:xfrm>
            <a:off x="2667000" y="3429000"/>
            <a:ext cx="175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Garamond" pitchFamily="18" charset="0"/>
              </a:rPr>
              <a:t>ECONOMIES </a:t>
            </a:r>
          </a:p>
          <a:p>
            <a:pPr algn="ctr"/>
            <a:r>
              <a:rPr lang="en-US" sz="1800">
                <a:latin typeface="Garamond" pitchFamily="18" charset="0"/>
              </a:rPr>
              <a:t>0F SIZE </a:t>
            </a:r>
          </a:p>
        </p:txBody>
      </p:sp>
      <p:sp>
        <p:nvSpPr>
          <p:cNvPr id="9226" name="Rectangle 13"/>
          <p:cNvSpPr>
            <a:spLocks noChangeArrowheads="1"/>
          </p:cNvSpPr>
          <p:nvPr/>
        </p:nvSpPr>
        <p:spPr bwMode="auto">
          <a:xfrm>
            <a:off x="4953000" y="35814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>
                <a:latin typeface="Garamond" pitchFamily="18" charset="0"/>
              </a:rPr>
              <a:t>DISECONOMIES </a:t>
            </a:r>
          </a:p>
          <a:p>
            <a:pPr algn="ctr"/>
            <a:r>
              <a:rPr lang="en-US" sz="1800">
                <a:latin typeface="Garamond" pitchFamily="18" charset="0"/>
              </a:rPr>
              <a:t>0F SIZE </a:t>
            </a:r>
          </a:p>
        </p:txBody>
      </p:sp>
      <p:sp>
        <p:nvSpPr>
          <p:cNvPr id="9227" name="Rectangle 14"/>
          <p:cNvSpPr>
            <a:spLocks noChangeArrowheads="1"/>
          </p:cNvSpPr>
          <p:nvPr/>
        </p:nvSpPr>
        <p:spPr bwMode="auto">
          <a:xfrm>
            <a:off x="3200400" y="6019800"/>
            <a:ext cx="3048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800">
                <a:latin typeface="Garamond" pitchFamily="18" charset="0"/>
              </a:rPr>
              <a:t>OPTIMUM PLANT SIZE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i="1" dirty="0" smtClean="0">
                <a:latin typeface="Garamond" pitchFamily="18" charset="0"/>
              </a:rPr>
              <a:t>Economic of size </a:t>
            </a:r>
            <a:r>
              <a:rPr lang="en-US" sz="2800" dirty="0" err="1" smtClean="0">
                <a:latin typeface="Garamond" pitchFamily="18" charset="0"/>
              </a:rPr>
              <a:t>pada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perusahaan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besar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dan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kecil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memiliki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perbedaan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alasan</a:t>
            </a:r>
            <a:r>
              <a:rPr lang="en-US" sz="2800" dirty="0" smtClean="0">
                <a:latin typeface="Garamond" pitchFamily="18" charset="0"/>
              </a:rPr>
              <a:t>: </a:t>
            </a:r>
          </a:p>
          <a:p>
            <a:pPr marL="693738" indent="-457200" eaLnBrk="1" hangingPunct="1">
              <a:buClr>
                <a:schemeClr val="tx1"/>
              </a:buClr>
              <a:buSzPct val="112000"/>
              <a:buFont typeface="+mj-lt"/>
              <a:buAutoNum type="alphaLcPeriod"/>
            </a:pPr>
            <a:r>
              <a:rPr lang="en-US" sz="2800" dirty="0" err="1" smtClean="0">
                <a:latin typeface="Garamond" pitchFamily="18" charset="0"/>
              </a:rPr>
              <a:t>Pada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perusahaan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kecil</a:t>
            </a:r>
            <a:r>
              <a:rPr lang="en-US" sz="2800" dirty="0" smtClean="0">
                <a:latin typeface="Garamond" pitchFamily="18" charset="0"/>
              </a:rPr>
              <a:t>, </a:t>
            </a:r>
            <a:r>
              <a:rPr lang="en-US" sz="2800" dirty="0" err="1" smtClean="0">
                <a:latin typeface="Garamond" pitchFamily="18" charset="0"/>
              </a:rPr>
              <a:t>peningkatan</a:t>
            </a:r>
            <a:r>
              <a:rPr lang="en-US" sz="2800" dirty="0" smtClean="0">
                <a:latin typeface="Garamond" pitchFamily="18" charset="0"/>
              </a:rPr>
              <a:t> output </a:t>
            </a:r>
            <a:r>
              <a:rPr lang="en-US" sz="2800" dirty="0" err="1" smtClean="0">
                <a:latin typeface="Garamond" pitchFamily="18" charset="0"/>
              </a:rPr>
              <a:t>akan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meningkatkan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efisiensi</a:t>
            </a:r>
            <a:r>
              <a:rPr lang="en-US" sz="2800" dirty="0" smtClean="0">
                <a:latin typeface="Garamond" pitchFamily="18" charset="0"/>
              </a:rPr>
              <a:t> (</a:t>
            </a:r>
            <a:r>
              <a:rPr lang="en-US" sz="2800" i="1" dirty="0" smtClean="0">
                <a:latin typeface="Garamond" pitchFamily="18" charset="0"/>
              </a:rPr>
              <a:t>labor and capital</a:t>
            </a:r>
            <a:r>
              <a:rPr lang="en-US" sz="2800" dirty="0" smtClean="0">
                <a:latin typeface="Garamond" pitchFamily="18" charset="0"/>
              </a:rPr>
              <a:t>) </a:t>
            </a:r>
            <a:r>
              <a:rPr lang="en-US" sz="2800" dirty="0" err="1" smtClean="0">
                <a:latin typeface="Garamond" pitchFamily="18" charset="0"/>
              </a:rPr>
              <a:t>dan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biaya</a:t>
            </a:r>
            <a:r>
              <a:rPr lang="en-US" sz="2800" dirty="0" smtClean="0">
                <a:latin typeface="Garamond" pitchFamily="18" charset="0"/>
              </a:rPr>
              <a:t> rata-rata per unit output </a:t>
            </a:r>
            <a:r>
              <a:rPr lang="en-US" sz="2800" dirty="0" err="1" smtClean="0">
                <a:latin typeface="Garamond" pitchFamily="18" charset="0"/>
              </a:rPr>
              <a:t>menjadi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rendah</a:t>
            </a:r>
            <a:r>
              <a:rPr lang="en-US" sz="2800" dirty="0" smtClean="0">
                <a:latin typeface="Garamond" pitchFamily="18" charset="0"/>
              </a:rPr>
              <a:t>  </a:t>
            </a:r>
          </a:p>
          <a:p>
            <a:pPr marL="693738" indent="-457200" eaLnBrk="1" hangingPunct="1">
              <a:buClr>
                <a:schemeClr val="tx1"/>
              </a:buClr>
              <a:buSzPct val="112000"/>
              <a:buFont typeface="+mj-lt"/>
              <a:buAutoNum type="alphaLcPeriod"/>
            </a:pPr>
            <a:r>
              <a:rPr lang="en-US" sz="2800" dirty="0" err="1" smtClean="0">
                <a:latin typeface="Garamond" pitchFamily="18" charset="0"/>
              </a:rPr>
              <a:t>Pada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perusahaan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besar</a:t>
            </a:r>
            <a:r>
              <a:rPr lang="en-US" sz="2800" dirty="0" smtClean="0">
                <a:latin typeface="Garamond" pitchFamily="18" charset="0"/>
              </a:rPr>
              <a:t>, </a:t>
            </a:r>
            <a:r>
              <a:rPr lang="en-US" sz="2800" i="1" dirty="0" smtClean="0">
                <a:latin typeface="Garamond" pitchFamily="18" charset="0"/>
              </a:rPr>
              <a:t>economic of size </a:t>
            </a:r>
            <a:r>
              <a:rPr lang="en-US" sz="2800" dirty="0" err="1" smtClean="0">
                <a:latin typeface="Garamond" pitchFamily="18" charset="0"/>
              </a:rPr>
              <a:t>membuat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pekerja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menjadi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spesialis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dan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menggunakan</a:t>
            </a:r>
            <a:r>
              <a:rPr lang="en-US" sz="2800" dirty="0" smtClean="0">
                <a:latin typeface="Garamond" pitchFamily="18" charset="0"/>
              </a:rPr>
              <a:t>   </a:t>
            </a:r>
            <a:r>
              <a:rPr lang="en-US" sz="2800" dirty="0" err="1" smtClean="0">
                <a:latin typeface="Garamond" pitchFamily="18" charset="0"/>
              </a:rPr>
              <a:t>teknologi</a:t>
            </a:r>
            <a:r>
              <a:rPr lang="en-US" sz="2800" dirty="0" smtClean="0">
                <a:latin typeface="Garamond" pitchFamily="18" charset="0"/>
              </a:rPr>
              <a:t> yang </a:t>
            </a:r>
            <a:r>
              <a:rPr lang="en-US" sz="2800" dirty="0" err="1" smtClean="0">
                <a:latin typeface="Garamond" pitchFamily="18" charset="0"/>
              </a:rPr>
              <a:t>lebih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maju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atau</a:t>
            </a:r>
            <a:r>
              <a:rPr lang="en-US" sz="2800" dirty="0" smtClean="0">
                <a:latin typeface="Garamond" pitchFamily="18" charset="0"/>
              </a:rPr>
              <a:t> </a:t>
            </a:r>
            <a:r>
              <a:rPr lang="en-US" sz="2800" dirty="0" err="1" smtClean="0">
                <a:latin typeface="Garamond" pitchFamily="18" charset="0"/>
              </a:rPr>
              <a:t>efisien</a:t>
            </a:r>
            <a:r>
              <a:rPr lang="en-US" sz="2800" dirty="0" smtClean="0">
                <a:latin typeface="Garamond" pitchFamily="18" charset="0"/>
              </a:rPr>
              <a:t>.</a:t>
            </a:r>
          </a:p>
          <a:p>
            <a:pPr eaLnBrk="1" hangingPunct="1"/>
            <a:endParaRPr lang="en-US" sz="2800" dirty="0" smtClean="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819150" y="0"/>
            <a:ext cx="8324850" cy="13335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mtClean="0"/>
              <a:t>Macam-Macam Kemungkinan Bentuk Kurva LRAC </a:t>
            </a:r>
          </a:p>
        </p:txBody>
      </p:sp>
      <p:sp>
        <p:nvSpPr>
          <p:cNvPr id="11267" name="Line 4"/>
          <p:cNvSpPr>
            <a:spLocks noChangeShapeType="1"/>
          </p:cNvSpPr>
          <p:nvPr/>
        </p:nvSpPr>
        <p:spPr bwMode="auto">
          <a:xfrm>
            <a:off x="1497013" y="3297238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8" name="Line 5"/>
          <p:cNvSpPr>
            <a:spLocks noChangeShapeType="1"/>
          </p:cNvSpPr>
          <p:nvPr/>
        </p:nvSpPr>
        <p:spPr bwMode="auto">
          <a:xfrm>
            <a:off x="1497013" y="5278438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69" name="Line 10"/>
          <p:cNvSpPr>
            <a:spLocks noChangeShapeType="1"/>
          </p:cNvSpPr>
          <p:nvPr/>
        </p:nvSpPr>
        <p:spPr bwMode="auto">
          <a:xfrm>
            <a:off x="1497013" y="4211638"/>
            <a:ext cx="2362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0" name="Rectangle 19"/>
          <p:cNvSpPr>
            <a:spLocks noChangeArrowheads="1"/>
          </p:cNvSpPr>
          <p:nvPr/>
        </p:nvSpPr>
        <p:spPr bwMode="auto">
          <a:xfrm>
            <a:off x="3402013" y="3678238"/>
            <a:ext cx="175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LRAC</a:t>
            </a:r>
          </a:p>
        </p:txBody>
      </p:sp>
      <p:sp>
        <p:nvSpPr>
          <p:cNvPr id="11271" name="Rectangle 25"/>
          <p:cNvSpPr>
            <a:spLocks noChangeArrowheads="1"/>
          </p:cNvSpPr>
          <p:nvPr/>
        </p:nvSpPr>
        <p:spPr bwMode="auto">
          <a:xfrm>
            <a:off x="3783013" y="4973638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Y</a:t>
            </a:r>
          </a:p>
        </p:txBody>
      </p:sp>
      <p:sp>
        <p:nvSpPr>
          <p:cNvPr id="11272" name="Rectangle 33"/>
          <p:cNvSpPr>
            <a:spLocks noChangeArrowheads="1"/>
          </p:cNvSpPr>
          <p:nvPr/>
        </p:nvSpPr>
        <p:spPr bwMode="auto">
          <a:xfrm>
            <a:off x="914400" y="2057400"/>
            <a:ext cx="4038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/>
              <a:t>CONSTAN RETURN </a:t>
            </a:r>
          </a:p>
          <a:p>
            <a:pPr algn="ctr"/>
            <a:r>
              <a:rPr lang="en-US" sz="1800"/>
              <a:t>TO SIZE</a:t>
            </a:r>
            <a:r>
              <a:rPr lang="en-US" sz="1600"/>
              <a:t> </a:t>
            </a:r>
          </a:p>
        </p:txBody>
      </p:sp>
      <p:sp>
        <p:nvSpPr>
          <p:cNvPr id="11278" name="Rectangle 43"/>
          <p:cNvSpPr>
            <a:spLocks noChangeArrowheads="1"/>
          </p:cNvSpPr>
          <p:nvPr/>
        </p:nvSpPr>
        <p:spPr bwMode="auto">
          <a:xfrm>
            <a:off x="1295400" y="27432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$</a:t>
            </a:r>
          </a:p>
        </p:txBody>
      </p:sp>
      <p:sp>
        <p:nvSpPr>
          <p:cNvPr id="17" name="Rectangle 16"/>
          <p:cNvSpPr/>
          <p:nvPr/>
        </p:nvSpPr>
        <p:spPr>
          <a:xfrm>
            <a:off x="5029200" y="2209800"/>
            <a:ext cx="3276600" cy="321626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sz="2900" b="1" dirty="0" err="1" smtClean="0">
                <a:latin typeface="Garamond" pitchFamily="18" charset="0"/>
              </a:rPr>
              <a:t>Keterangan</a:t>
            </a:r>
            <a:r>
              <a:rPr lang="en-US" sz="2900" b="1" dirty="0" smtClean="0">
                <a:latin typeface="Garamond" pitchFamily="18" charset="0"/>
              </a:rPr>
              <a:t> :</a:t>
            </a:r>
            <a:r>
              <a:rPr lang="en-US" sz="2900" dirty="0" smtClean="0">
                <a:latin typeface="Garamond" pitchFamily="18" charset="0"/>
              </a:rPr>
              <a:t> 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2900" dirty="0" err="1" smtClean="0">
                <a:latin typeface="Garamond" pitchFamily="18" charset="0"/>
              </a:rPr>
              <a:t>Biaya</a:t>
            </a:r>
            <a:r>
              <a:rPr lang="en-US" sz="2900" dirty="0" smtClean="0">
                <a:latin typeface="Garamond" pitchFamily="18" charset="0"/>
              </a:rPr>
              <a:t> yang </a:t>
            </a:r>
            <a:r>
              <a:rPr lang="en-US" sz="2900" dirty="0" err="1" smtClean="0">
                <a:latin typeface="Garamond" pitchFamily="18" charset="0"/>
              </a:rPr>
              <a:t>dikelurkan</a:t>
            </a:r>
            <a:r>
              <a:rPr lang="en-US" sz="2900" dirty="0" smtClean="0">
                <a:latin typeface="Garamond" pitchFamily="18" charset="0"/>
              </a:rPr>
              <a:t> </a:t>
            </a:r>
            <a:r>
              <a:rPr lang="en-US" sz="2900" dirty="0" err="1" smtClean="0">
                <a:latin typeface="Garamond" pitchFamily="18" charset="0"/>
              </a:rPr>
              <a:t>perusahaan</a:t>
            </a:r>
            <a:r>
              <a:rPr lang="en-US" sz="2900" dirty="0" smtClean="0">
                <a:latin typeface="Garamond" pitchFamily="18" charset="0"/>
              </a:rPr>
              <a:t> </a:t>
            </a:r>
            <a:r>
              <a:rPr lang="en-US" sz="2900" dirty="0" err="1" smtClean="0">
                <a:latin typeface="Garamond" pitchFamily="18" charset="0"/>
              </a:rPr>
              <a:t>tetap</a:t>
            </a:r>
            <a:r>
              <a:rPr lang="en-US" sz="2900" dirty="0" smtClean="0">
                <a:latin typeface="Garamond" pitchFamily="18" charset="0"/>
              </a:rPr>
              <a:t>, </a:t>
            </a:r>
            <a:r>
              <a:rPr lang="en-US" sz="2900" dirty="0" err="1" smtClean="0">
                <a:latin typeface="Garamond" pitchFamily="18" charset="0"/>
              </a:rPr>
              <a:t>dengan</a:t>
            </a:r>
            <a:r>
              <a:rPr lang="en-US" sz="2900" dirty="0" smtClean="0">
                <a:latin typeface="Garamond" pitchFamily="18" charset="0"/>
              </a:rPr>
              <a:t> </a:t>
            </a:r>
            <a:r>
              <a:rPr lang="en-US" sz="2900" dirty="0" err="1" smtClean="0">
                <a:latin typeface="Garamond" pitchFamily="18" charset="0"/>
              </a:rPr>
              <a:t>semakin</a:t>
            </a:r>
            <a:r>
              <a:rPr lang="en-US" sz="2900" dirty="0" smtClean="0">
                <a:latin typeface="Garamond" pitchFamily="18" charset="0"/>
              </a:rPr>
              <a:t> </a:t>
            </a:r>
            <a:r>
              <a:rPr lang="en-US" sz="2900" dirty="0" err="1" smtClean="0">
                <a:latin typeface="Garamond" pitchFamily="18" charset="0"/>
              </a:rPr>
              <a:t>meningkatnya</a:t>
            </a:r>
            <a:r>
              <a:rPr lang="en-US" sz="2900" dirty="0" smtClean="0">
                <a:latin typeface="Garamond" pitchFamily="18" charset="0"/>
              </a:rPr>
              <a:t> </a:t>
            </a:r>
            <a:r>
              <a:rPr lang="en-US" sz="2900" dirty="0" err="1" smtClean="0">
                <a:latin typeface="Garamond" pitchFamily="18" charset="0"/>
              </a:rPr>
              <a:t>jumlah</a:t>
            </a:r>
            <a:r>
              <a:rPr lang="en-US" sz="2900" dirty="0" smtClean="0">
                <a:latin typeface="Garamond" pitchFamily="18" charset="0"/>
              </a:rPr>
              <a:t> output yang </a:t>
            </a:r>
            <a:r>
              <a:rPr lang="en-US" sz="2900" dirty="0" err="1" smtClean="0">
                <a:latin typeface="Garamond" pitchFamily="18" charset="0"/>
              </a:rPr>
              <a:t>dihasilkan</a:t>
            </a:r>
            <a:r>
              <a:rPr lang="en-US" sz="2900" dirty="0" smtClean="0">
                <a:latin typeface="Garamond" pitchFamily="18" charset="0"/>
              </a:rPr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Line 8"/>
          <p:cNvSpPr>
            <a:spLocks noChangeShapeType="1"/>
          </p:cNvSpPr>
          <p:nvPr/>
        </p:nvSpPr>
        <p:spPr bwMode="auto">
          <a:xfrm>
            <a:off x="5383213" y="3276600"/>
            <a:ext cx="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4" name="Line 9"/>
          <p:cNvSpPr>
            <a:spLocks noChangeShapeType="1"/>
          </p:cNvSpPr>
          <p:nvPr/>
        </p:nvSpPr>
        <p:spPr bwMode="auto">
          <a:xfrm>
            <a:off x="5383213" y="5257800"/>
            <a:ext cx="2438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1275" name="Arc 11"/>
          <p:cNvSpPr>
            <a:spLocks/>
          </p:cNvSpPr>
          <p:nvPr/>
        </p:nvSpPr>
        <p:spPr bwMode="auto">
          <a:xfrm flipV="1">
            <a:off x="5383213" y="3429000"/>
            <a:ext cx="1905000" cy="1371600"/>
          </a:xfrm>
          <a:custGeom>
            <a:avLst/>
            <a:gdLst>
              <a:gd name="T0" fmla="*/ 0 w 21600"/>
              <a:gd name="T1" fmla="*/ 0 h 21600"/>
              <a:gd name="T2" fmla="*/ 168010400 w 21600"/>
              <a:gd name="T3" fmla="*/ 87096600 h 21600"/>
              <a:gd name="T4" fmla="*/ 0 w 21600"/>
              <a:gd name="T5" fmla="*/ 87096600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7"/>
          <p:cNvSpPr>
            <a:spLocks noChangeArrowheads="1"/>
          </p:cNvSpPr>
          <p:nvPr/>
        </p:nvSpPr>
        <p:spPr bwMode="auto">
          <a:xfrm>
            <a:off x="6705600" y="2743200"/>
            <a:ext cx="17526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LRAC</a:t>
            </a:r>
          </a:p>
        </p:txBody>
      </p:sp>
      <p:sp>
        <p:nvSpPr>
          <p:cNvPr id="11277" name="Rectangle 30"/>
          <p:cNvSpPr>
            <a:spLocks noChangeArrowheads="1"/>
          </p:cNvSpPr>
          <p:nvPr/>
        </p:nvSpPr>
        <p:spPr bwMode="auto">
          <a:xfrm>
            <a:off x="7599363" y="4953000"/>
            <a:ext cx="838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Y</a:t>
            </a:r>
          </a:p>
        </p:txBody>
      </p:sp>
      <p:sp>
        <p:nvSpPr>
          <p:cNvPr id="11279" name="Rectangle 44"/>
          <p:cNvSpPr>
            <a:spLocks noChangeArrowheads="1"/>
          </p:cNvSpPr>
          <p:nvPr/>
        </p:nvSpPr>
        <p:spPr bwMode="auto">
          <a:xfrm>
            <a:off x="5257800" y="2667000"/>
            <a:ext cx="457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/>
              <a:t>$</a:t>
            </a:r>
          </a:p>
        </p:txBody>
      </p:sp>
      <p:sp>
        <p:nvSpPr>
          <p:cNvPr id="11280" name="Rectangle 45"/>
          <p:cNvSpPr>
            <a:spLocks noChangeArrowheads="1"/>
          </p:cNvSpPr>
          <p:nvPr/>
        </p:nvSpPr>
        <p:spPr bwMode="auto">
          <a:xfrm>
            <a:off x="5562600" y="2133600"/>
            <a:ext cx="2971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800" dirty="0"/>
              <a:t>DECREASING  </a:t>
            </a:r>
          </a:p>
          <a:p>
            <a:pPr algn="ctr"/>
            <a:r>
              <a:rPr lang="en-US" sz="1800" dirty="0"/>
              <a:t>RETURN TO SIZE</a:t>
            </a:r>
            <a:r>
              <a:rPr lang="en-US" sz="1600" dirty="0"/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00200" y="2357259"/>
            <a:ext cx="3352800" cy="3662541"/>
          </a:xfrm>
          <a:prstGeom prst="rect">
            <a:avLst/>
          </a:prstGeom>
          <a:solidFill>
            <a:schemeClr val="bg1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2900" b="1" dirty="0" err="1" smtClean="0">
                <a:latin typeface="Garamond" pitchFamily="18" charset="0"/>
              </a:rPr>
              <a:t>Keterangan</a:t>
            </a:r>
            <a:r>
              <a:rPr lang="en-US" sz="2900" b="1" dirty="0" smtClean="0">
                <a:latin typeface="Garamond" pitchFamily="18" charset="0"/>
              </a:rPr>
              <a:t> : </a:t>
            </a:r>
          </a:p>
          <a:p>
            <a:r>
              <a:rPr lang="en-US" sz="2900" dirty="0" err="1" smtClean="0">
                <a:latin typeface="Garamond" pitchFamily="18" charset="0"/>
              </a:rPr>
              <a:t>Biaya</a:t>
            </a:r>
            <a:r>
              <a:rPr lang="en-US" sz="2900" dirty="0" smtClean="0">
                <a:latin typeface="Garamond" pitchFamily="18" charset="0"/>
              </a:rPr>
              <a:t> yang </a:t>
            </a:r>
            <a:r>
              <a:rPr lang="en-US" sz="2900" dirty="0" err="1" smtClean="0">
                <a:latin typeface="Garamond" pitchFamily="18" charset="0"/>
              </a:rPr>
              <a:t>dikelurkan</a:t>
            </a:r>
            <a:r>
              <a:rPr lang="en-US" sz="2900" dirty="0" smtClean="0">
                <a:latin typeface="Garamond" pitchFamily="18" charset="0"/>
              </a:rPr>
              <a:t> </a:t>
            </a:r>
            <a:r>
              <a:rPr lang="en-US" sz="2900" dirty="0" err="1" smtClean="0">
                <a:latin typeface="Garamond" pitchFamily="18" charset="0"/>
              </a:rPr>
              <a:t>perusahaan</a:t>
            </a:r>
            <a:r>
              <a:rPr lang="en-US" sz="2900" dirty="0" smtClean="0">
                <a:latin typeface="Garamond" pitchFamily="18" charset="0"/>
              </a:rPr>
              <a:t> </a:t>
            </a:r>
            <a:r>
              <a:rPr lang="en-US" sz="2900" dirty="0" err="1" smtClean="0">
                <a:latin typeface="Garamond" pitchFamily="18" charset="0"/>
              </a:rPr>
              <a:t>semakin</a:t>
            </a:r>
            <a:r>
              <a:rPr lang="en-US" sz="2900" dirty="0" smtClean="0">
                <a:latin typeface="Garamond" pitchFamily="18" charset="0"/>
              </a:rPr>
              <a:t> </a:t>
            </a:r>
            <a:r>
              <a:rPr lang="en-US" sz="2900" dirty="0" err="1" smtClean="0">
                <a:latin typeface="Garamond" pitchFamily="18" charset="0"/>
              </a:rPr>
              <a:t>meningkat</a:t>
            </a:r>
            <a:r>
              <a:rPr lang="en-US" sz="2900" dirty="0" smtClean="0">
                <a:latin typeface="Garamond" pitchFamily="18" charset="0"/>
              </a:rPr>
              <a:t>, </a:t>
            </a:r>
            <a:r>
              <a:rPr lang="en-US" sz="2900" dirty="0" err="1" smtClean="0">
                <a:latin typeface="Garamond" pitchFamily="18" charset="0"/>
              </a:rPr>
              <a:t>dengan</a:t>
            </a:r>
            <a:r>
              <a:rPr lang="en-US" sz="2900" dirty="0" smtClean="0">
                <a:latin typeface="Garamond" pitchFamily="18" charset="0"/>
              </a:rPr>
              <a:t> </a:t>
            </a:r>
            <a:r>
              <a:rPr lang="en-US" sz="2900" dirty="0" err="1" smtClean="0">
                <a:latin typeface="Garamond" pitchFamily="18" charset="0"/>
              </a:rPr>
              <a:t>semakin</a:t>
            </a:r>
            <a:r>
              <a:rPr lang="en-US" sz="2900" dirty="0" smtClean="0">
                <a:latin typeface="Garamond" pitchFamily="18" charset="0"/>
              </a:rPr>
              <a:t> </a:t>
            </a:r>
            <a:r>
              <a:rPr lang="en-US" sz="2900" dirty="0" err="1" smtClean="0">
                <a:latin typeface="Garamond" pitchFamily="18" charset="0"/>
              </a:rPr>
              <a:t>meningkatnya</a:t>
            </a:r>
            <a:r>
              <a:rPr lang="en-US" sz="2900" dirty="0" smtClean="0">
                <a:latin typeface="Garamond" pitchFamily="18" charset="0"/>
              </a:rPr>
              <a:t> </a:t>
            </a:r>
            <a:r>
              <a:rPr lang="en-US" sz="2900" dirty="0" err="1" smtClean="0">
                <a:latin typeface="Garamond" pitchFamily="18" charset="0"/>
              </a:rPr>
              <a:t>jumlah</a:t>
            </a:r>
            <a:r>
              <a:rPr lang="en-US" sz="2900" dirty="0" smtClean="0">
                <a:latin typeface="Garamond" pitchFamily="18" charset="0"/>
              </a:rPr>
              <a:t> output yang </a:t>
            </a:r>
            <a:r>
              <a:rPr lang="en-US" sz="2900" dirty="0" err="1" smtClean="0">
                <a:latin typeface="Garamond" pitchFamily="18" charset="0"/>
              </a:rPr>
              <a:t>dihasilkan</a:t>
            </a:r>
            <a:endParaRPr lang="en-US" sz="2900" dirty="0"/>
          </a:p>
        </p:txBody>
      </p:sp>
      <p:sp>
        <p:nvSpPr>
          <p:cNvPr id="19" name="Rectangle 2"/>
          <p:cNvSpPr txBox="1">
            <a:spLocks noChangeArrowheads="1"/>
          </p:cNvSpPr>
          <p:nvPr/>
        </p:nvSpPr>
        <p:spPr bwMode="auto">
          <a:xfrm>
            <a:off x="3505200" y="152400"/>
            <a:ext cx="6096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Lanjutan Macam-Macam Kemungkinan Bentuk Kurva LRAC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ct Post-Mortem">
  <a:themeElements>
    <a:clrScheme name="Project Post-Mortem 4">
      <a:dk1>
        <a:srgbClr val="003300"/>
      </a:dk1>
      <a:lt1>
        <a:srgbClr val="FFFFFF"/>
      </a:lt1>
      <a:dk2>
        <a:srgbClr val="336600"/>
      </a:dk2>
      <a:lt2>
        <a:srgbClr val="FFCC66"/>
      </a:lt2>
      <a:accent1>
        <a:srgbClr val="996633"/>
      </a:accent1>
      <a:accent2>
        <a:srgbClr val="0099CC"/>
      </a:accent2>
      <a:accent3>
        <a:srgbClr val="ADB8AA"/>
      </a:accent3>
      <a:accent4>
        <a:srgbClr val="DADADA"/>
      </a:accent4>
      <a:accent5>
        <a:srgbClr val="CAB8AD"/>
      </a:accent5>
      <a:accent6>
        <a:srgbClr val="008AB9"/>
      </a:accent6>
      <a:hlink>
        <a:srgbClr val="FF9933"/>
      </a:hlink>
      <a:folHlink>
        <a:srgbClr val="009900"/>
      </a:folHlink>
    </a:clrScheme>
    <a:fontScheme name="Project Post-Mortem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ct Post-Mortem 1">
        <a:dk1>
          <a:srgbClr val="003366"/>
        </a:dk1>
        <a:lt1>
          <a:srgbClr val="FFFFFF"/>
        </a:lt1>
        <a:dk2>
          <a:srgbClr val="008080"/>
        </a:dk2>
        <a:lt2>
          <a:srgbClr val="FFCC66"/>
        </a:lt2>
        <a:accent1>
          <a:srgbClr val="3366CC"/>
        </a:accent1>
        <a:accent2>
          <a:srgbClr val="0099CC"/>
        </a:accent2>
        <a:accent3>
          <a:srgbClr val="AAC0C0"/>
        </a:accent3>
        <a:accent4>
          <a:srgbClr val="DADADA"/>
        </a:accent4>
        <a:accent5>
          <a:srgbClr val="ADB8E2"/>
        </a:accent5>
        <a:accent6>
          <a:srgbClr val="008AB9"/>
        </a:accent6>
        <a:hlink>
          <a:srgbClr val="99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Post-Mortem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Post-Mortem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ct Post-Mortem 4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Post-Mortem 5">
        <a:dk1>
          <a:srgbClr val="100000"/>
        </a:dk1>
        <a:lt1>
          <a:srgbClr val="FFFFFF"/>
        </a:lt1>
        <a:dk2>
          <a:srgbClr val="800000"/>
        </a:dk2>
        <a:lt2>
          <a:srgbClr val="FFCC66"/>
        </a:lt2>
        <a:accent1>
          <a:srgbClr val="003366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AAADB8"/>
        </a:accent5>
        <a:accent6>
          <a:srgbClr val="8A5C2D"/>
        </a:accent6>
        <a:hlink>
          <a:srgbClr val="336699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ct Post-Mortem 6">
        <a:dk1>
          <a:srgbClr val="666633"/>
        </a:dk1>
        <a:lt1>
          <a:srgbClr val="FFFFFF"/>
        </a:lt1>
        <a:dk2>
          <a:srgbClr val="CC9900"/>
        </a:dk2>
        <a:lt2>
          <a:srgbClr val="DDDDDD"/>
        </a:lt2>
        <a:accent1>
          <a:srgbClr val="CC6600"/>
        </a:accent1>
        <a:accent2>
          <a:srgbClr val="996633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8A5C2D"/>
        </a:accent6>
        <a:hlink>
          <a:srgbClr val="6633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xtured">
  <a:themeElements>
    <a:clrScheme name="Textured 5">
      <a:dk1>
        <a:srgbClr val="003366"/>
      </a:dk1>
      <a:lt1>
        <a:srgbClr val="FFFFFF"/>
      </a:lt1>
      <a:dk2>
        <a:srgbClr val="2B5481"/>
      </a:dk2>
      <a:lt2>
        <a:srgbClr val="E5FFFF"/>
      </a:lt2>
      <a:accent1>
        <a:srgbClr val="009999"/>
      </a:accent1>
      <a:accent2>
        <a:srgbClr val="336699"/>
      </a:accent2>
      <a:accent3>
        <a:srgbClr val="ACB3C1"/>
      </a:accent3>
      <a:accent4>
        <a:srgbClr val="DADADA"/>
      </a:accent4>
      <a:accent5>
        <a:srgbClr val="AACACA"/>
      </a:accent5>
      <a:accent6>
        <a:srgbClr val="2D5C8A"/>
      </a:accent6>
      <a:hlink>
        <a:srgbClr val="00CCFF"/>
      </a:hlink>
      <a:folHlink>
        <a:srgbClr val="FFCC00"/>
      </a:folHlink>
    </a:clrScheme>
    <a:fontScheme name="Textured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ed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ed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ed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1854</TotalTime>
  <Words>809</Words>
  <Application>Microsoft Office PowerPoint</Application>
  <PresentationFormat>On-screen Show (4:3)</PresentationFormat>
  <Paragraphs>335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33</vt:i4>
      </vt:variant>
    </vt:vector>
  </HeadingPairs>
  <TitlesOfParts>
    <vt:vector size="35" baseType="lpstr">
      <vt:lpstr>Project Post-Mortem</vt:lpstr>
      <vt:lpstr>Textured</vt:lpstr>
      <vt:lpstr>SKALA USAHA DAN IMPLIKASINYA</vt:lpstr>
      <vt:lpstr>PENDAHULUAN </vt:lpstr>
      <vt:lpstr>Kurva Biaya Jangka Panjang </vt:lpstr>
      <vt:lpstr>Slide 4</vt:lpstr>
      <vt:lpstr>Kombinasi yang meminimalisasi biaya untuk menghasilkan output tertentu</vt:lpstr>
      <vt:lpstr>The Long Run Average Cost Curve </vt:lpstr>
      <vt:lpstr>Slide 7</vt:lpstr>
      <vt:lpstr>Macam-Macam Kemungkinan Bentuk Kurva LRAC </vt:lpstr>
      <vt:lpstr>Slide 9</vt:lpstr>
      <vt:lpstr>Lanjutan Macam-Macam Kemungkinan Bentuk Kurva LRAC</vt:lpstr>
      <vt:lpstr>Hubungan antara Kurva Biaya  Jangka Panjang dan Jangka Pendek</vt:lpstr>
      <vt:lpstr>Keterangan Gambar : </vt:lpstr>
      <vt:lpstr>Slide 13</vt:lpstr>
      <vt:lpstr>Slide 14</vt:lpstr>
      <vt:lpstr>Slide 15</vt:lpstr>
      <vt:lpstr>Long Run Average Cost For Several Plant Sizes </vt:lpstr>
      <vt:lpstr>Return To Scale</vt:lpstr>
      <vt:lpstr>Return To Scale </vt:lpstr>
      <vt:lpstr>Slide 19</vt:lpstr>
      <vt:lpstr>HOMOGENEOUS FUNCTIONS AND EULER’S THEOREM</vt:lpstr>
      <vt:lpstr>Euler’s Theorem</vt:lpstr>
      <vt:lpstr>Contoh</vt:lpstr>
      <vt:lpstr>Contoh soal : </vt:lpstr>
      <vt:lpstr>HOMOGENOUS FUNCTION AND THE THREE STAGE OF PRODUCTION </vt:lpstr>
      <vt:lpstr>Teorema Euler : </vt:lpstr>
      <vt:lpstr>Slide 26</vt:lpstr>
      <vt:lpstr>Slide 27</vt:lpstr>
      <vt:lpstr>SYMMETRICAL STAGE OF PRODUCTION FOR THE LINEAR HOMOGENEOUS PRODUCTION FUNCTION </vt:lpstr>
      <vt:lpstr>IMPUTING RETURN IN THE SHORT RUN USING EULER’S THEOREM </vt:lpstr>
      <vt:lpstr>Homogeneous Functions and Imputing Return</vt:lpstr>
      <vt:lpstr>Equilibrium In The  Long Run </vt:lpstr>
      <vt:lpstr>LONG-RUN EQUILIBRIUM IN A CONSTANT COST INDUSTRY </vt:lpstr>
      <vt:lpstr>LONG-RUN ADJUSMENTS IN AN INCREASING COST </vt:lpstr>
    </vt:vector>
  </TitlesOfParts>
  <Company>MAB-IPB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PENDAHULUAN </dc:title>
  <dc:creator>NOVINDRA,SP,M.Si</dc:creator>
  <cp:lastModifiedBy>Hastuti</cp:lastModifiedBy>
  <cp:revision>252</cp:revision>
  <dcterms:created xsi:type="dcterms:W3CDTF">2007-03-21T04:43:36Z</dcterms:created>
  <dcterms:modified xsi:type="dcterms:W3CDTF">2004-12-02T15:40:54Z</dcterms:modified>
</cp:coreProperties>
</file>